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4.xml" ContentType="application/vnd.openxmlformats-officedocument.themeOverride+xml"/>
  <Override PartName="/ppt/charts/chart9.xml" ContentType="application/vnd.openxmlformats-officedocument.drawingml.chart+xml"/>
  <Override PartName="/ppt/theme/themeOverride5.xml" ContentType="application/vnd.openxmlformats-officedocument.themeOverride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6.xml" ContentType="application/vnd.openxmlformats-officedocument.themeOverrid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4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5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22" r:id="rId21"/>
    <p:sldId id="323" r:id="rId22"/>
    <p:sldId id="309" r:id="rId23"/>
    <p:sldId id="310" r:id="rId24"/>
    <p:sldId id="312" r:id="rId25"/>
    <p:sldId id="313" r:id="rId26"/>
    <p:sldId id="314" r:id="rId27"/>
    <p:sldId id="315" r:id="rId28"/>
    <p:sldId id="316" r:id="rId29"/>
    <p:sldId id="317" r:id="rId30"/>
    <p:sldId id="318" r:id="rId31"/>
    <p:sldId id="319" r:id="rId32"/>
    <p:sldId id="320" r:id="rId33"/>
    <p:sldId id="321" r:id="rId34"/>
    <p:sldId id="295" r:id="rId3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D3A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5" autoAdjust="0"/>
  </p:normalViewPr>
  <p:slideViewPr>
    <p:cSldViewPr snapToGrid="0">
      <p:cViewPr varScale="1">
        <p:scale>
          <a:sx n="83" d="100"/>
          <a:sy n="83" d="100"/>
        </p:scale>
        <p:origin x="82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vicen\Documents\Arenal\01%20Proyectos\La%20Rioja\AAFF\Entidades%20por%20Familia%20Formativa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../embeddings/oleObject1.bin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rvidor\Datos\Trabajos\A21P21%20Evaluaci&#243;n%20FP%20La%20Rioja\Evaluaci&#243;n%20de%20la%20calidad,%20impacto,%20eficacia%20y%20eficiencia%20del%20sistema%20de%20formaci&#243;n%20profesional%20para%20el%20empleo%20en%20el%20&#225;mbito%20laboral\Pepe\Eficacia%20Pepe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s&#233;%20Belis\Documents\A21P21%20Evaluaci&#243;n%20FP%20La%20Rioja\Eficacia%20Pepe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os&#233;%20Belis\Documents\A21P21%20Evaluaci&#243;n%20FP%20La%20Rioja\Eficacia%20Pepe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os&#233;%20Belis\Documents\A21P21%20Evaluaci&#243;n%20FP%20La%20Rioja\Eficacia%20Pepe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os&#233;%20Belis\Downloads\Pepe_empresas%20(2)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idor\Datos\Trabajos\A21P21%20Evaluaci&#243;n%20FP%20La%20Rioja\Evaluaci&#243;n%20de%20la%20calidad,%20impacto,%20eficacia%20y%20eficiencia%20del%20sistema%20de%20formaci&#243;n%20profesional%20para%20el%20empleo%20en%20el%20&#225;mbito%20laboral\Impacto%20Pepe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idor\Datos\Trabajos\A21P21%20Evaluaci&#243;n%20FP%20La%20Rioja\Evaluaci&#243;n%20de%20la%20calidad,%20impacto,%20eficacia%20y%20eficiencia%20del%20sistema%20de%20formaci&#243;n%20profesional%20para%20el%20empleo%20en%20el%20&#225;mbito%20laboral\Pepe\Inserci&#243;n%20laboral_Pepe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vicen\Documents\Arenal\01%20Proyectos\La%20Rioja\AAFF\Cat&#225;logo%20FPE%20Rioja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vicen\Documents\Arenal\01%20Proyectos\La%20Rioja\AAFF\Entidades%20por%20Familia%20Formativa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icen\Documents\Arenal\01%20Proyectos\La%20Rioja\AAFF\Entidades%20por%20Familia%20Formativ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rvidor\Datos\Trabajos\A21P21%20Evaluaci&#243;n%20FP%20La%20Rioja\Evaluaci&#243;n%20calidad%20centros\Metodolog&#237;a\Evaluaci&#243;n%20centros\Matriz%20Valoraci&#243;n%20Centros%20V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os&#233;%20Belis\Documents\A21P21%20Evaluaci&#243;n%20FP%20La%20Rioja\Impacto\Explotaciones%20impact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os&#233;%20Belis\Documents\A21P21%20Evaluaci&#243;n%20FP%20La%20Rioja\Impacto\Explotaciones%20impacto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vicen\Documents\Arenal\01%20Proyectos\La%20Rioja\AAFF\Entidades%20por%20Familia%20Formativa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vicen\Documents\Arenal\01%20Proyectos\La%20Rioja\AAFF\Cat&#225;logo%20FPE%20Rioja.xls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Hoja14!$C$11</c:f>
              <c:strCache>
                <c:ptCount val="1"/>
                <c:pt idx="0">
                  <c:v>Pública</c:v>
                </c:pt>
              </c:strCache>
            </c:strRef>
          </c:tx>
          <c:spPr>
            <a:solidFill>
              <a:srgbClr val="005841"/>
            </a:solidFill>
            <a:ln>
              <a:noFill/>
            </a:ln>
            <a:effectLst/>
          </c:spPr>
          <c:invertIfNegative val="0"/>
          <c:cat>
            <c:strRef>
              <c:f>Hoja14!$D$10:$E$10</c:f>
              <c:strCache>
                <c:ptCount val="2"/>
                <c:pt idx="0">
                  <c:v>Entidades Formativas</c:v>
                </c:pt>
                <c:pt idx="1">
                  <c:v>Centros Formativos</c:v>
                </c:pt>
              </c:strCache>
            </c:strRef>
          </c:cat>
          <c:val>
            <c:numRef>
              <c:f>Hoja14!$D$11:$E$11</c:f>
              <c:numCache>
                <c:formatCode>0</c:formatCode>
                <c:ptCount val="2"/>
                <c:pt idx="0">
                  <c:v>11</c:v>
                </c:pt>
                <c:pt idx="1">
                  <c:v>13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34BD-42BE-89E4-28DD0B6D7403}"/>
            </c:ext>
          </c:extLst>
        </c:ser>
        <c:ser>
          <c:idx val="1"/>
          <c:order val="1"/>
          <c:tx>
            <c:strRef>
              <c:f>Hoja14!$C$12</c:f>
              <c:strCache>
                <c:ptCount val="1"/>
                <c:pt idx="0">
                  <c:v>Privada</c:v>
                </c:pt>
              </c:strCache>
            </c:strRef>
          </c:tx>
          <c:spPr>
            <a:solidFill>
              <a:srgbClr val="005841">
                <a:alpha val="65000"/>
              </a:srgbClr>
            </a:solidFill>
            <a:ln>
              <a:noFill/>
            </a:ln>
            <a:effectLst/>
          </c:spPr>
          <c:invertIfNegative val="0"/>
          <c:cat>
            <c:strRef>
              <c:f>Hoja14!$D$10:$E$10</c:f>
              <c:strCache>
                <c:ptCount val="2"/>
                <c:pt idx="0">
                  <c:v>Entidades Formativas</c:v>
                </c:pt>
                <c:pt idx="1">
                  <c:v>Centros Formativos</c:v>
                </c:pt>
              </c:strCache>
            </c:strRef>
          </c:cat>
          <c:val>
            <c:numRef>
              <c:f>Hoja14!$D$12:$E$12</c:f>
              <c:numCache>
                <c:formatCode>0</c:formatCode>
                <c:ptCount val="2"/>
                <c:pt idx="0">
                  <c:v>38</c:v>
                </c:pt>
                <c:pt idx="1">
                  <c:v>53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1-34BD-42BE-89E4-28DD0B6D74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65693952"/>
        <c:axId val="65708032"/>
        <c:extLst/>
      </c:barChart>
      <c:catAx>
        <c:axId val="65693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s-ES"/>
          </a:p>
        </c:txPr>
        <c:crossAx val="65708032"/>
        <c:crosses val="autoZero"/>
        <c:auto val="1"/>
        <c:lblAlgn val="ctr"/>
        <c:lblOffset val="100"/>
        <c:noMultiLvlLbl val="0"/>
      </c:catAx>
      <c:valAx>
        <c:axId val="65708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s-ES"/>
          </a:p>
        </c:txPr>
        <c:crossAx val="65693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 (Cuerpo)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latin typeface="Arial Narrow" panose="020B0606020202030204" pitchFamily="34" charset="0"/>
        </a:defRPr>
      </a:pPr>
      <a:endParaRPr lang="es-E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2128571318742207E-2"/>
          <c:y val="3.7681249999999999E-2"/>
          <c:w val="0.89656297070795654"/>
          <c:h val="0.480332638888888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Hoja1!$B$16</c:f>
              <c:strCache>
                <c:ptCount val="1"/>
                <c:pt idx="0">
                  <c:v>Ambos sexos</c:v>
                </c:pt>
              </c:strCache>
            </c:strRef>
          </c:tx>
          <c:spPr>
            <a:solidFill>
              <a:srgbClr val="005841"/>
            </a:solidFill>
            <a:ln>
              <a:noFill/>
            </a:ln>
            <a:effectLst/>
          </c:spPr>
          <c:invertIfNegative val="0"/>
          <c:cat>
            <c:strRef>
              <c:f>Hoja1!$A$17:$A$22</c:f>
              <c:strCache>
                <c:ptCount val="6"/>
                <c:pt idx="0">
                  <c:v>Capacitación profesional</c:v>
                </c:pt>
                <c:pt idx="1">
                  <c:v>Que me conozcan posibles empleadores.</c:v>
                </c:pt>
                <c:pt idx="2">
                  <c:v>Conocer a posibles empleadores</c:v>
                </c:pt>
                <c:pt idx="3">
                  <c:v>Autoestima</c:v>
                </c:pt>
                <c:pt idx="4">
                  <c:v>Habilidades sociales</c:v>
                </c:pt>
                <c:pt idx="5">
                  <c:v>Actitudes hacia el empleo</c:v>
                </c:pt>
              </c:strCache>
            </c:strRef>
          </c:cat>
          <c:val>
            <c:numRef>
              <c:f>Hoja1!$B$17:$B$22</c:f>
              <c:numCache>
                <c:formatCode>0.0</c:formatCode>
                <c:ptCount val="6"/>
                <c:pt idx="0">
                  <c:v>6.8528301886792455</c:v>
                </c:pt>
                <c:pt idx="1">
                  <c:v>6.0507518796992485</c:v>
                </c:pt>
                <c:pt idx="2">
                  <c:v>6.0170132325141781</c:v>
                </c:pt>
                <c:pt idx="3">
                  <c:v>7.2444444444444445</c:v>
                </c:pt>
                <c:pt idx="4">
                  <c:v>7.2867783985102417</c:v>
                </c:pt>
                <c:pt idx="5">
                  <c:v>7.3787313432835822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70-4F5C-A6B6-E3FBED22F3B9}"/>
            </c:ext>
          </c:extLst>
        </c:ser>
        <c:ser>
          <c:idx val="1"/>
          <c:order val="1"/>
          <c:tx>
            <c:strRef>
              <c:f>Hoja1!$C$16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rgbClr val="005841">
                <a:alpha val="70000"/>
              </a:srgbClr>
            </a:solidFill>
            <a:ln>
              <a:noFill/>
            </a:ln>
            <a:effectLst/>
          </c:spPr>
          <c:invertIfNegative val="0"/>
          <c:cat>
            <c:strRef>
              <c:f>Hoja1!$A$17:$A$22</c:f>
              <c:strCache>
                <c:ptCount val="6"/>
                <c:pt idx="0">
                  <c:v>Capacitación profesional</c:v>
                </c:pt>
                <c:pt idx="1">
                  <c:v>Que me conozcan posibles empleadores.</c:v>
                </c:pt>
                <c:pt idx="2">
                  <c:v>Conocer a posibles empleadores</c:v>
                </c:pt>
                <c:pt idx="3">
                  <c:v>Autoestima</c:v>
                </c:pt>
                <c:pt idx="4">
                  <c:v>Habilidades sociales</c:v>
                </c:pt>
                <c:pt idx="5">
                  <c:v>Actitudes hacia el empleo</c:v>
                </c:pt>
              </c:strCache>
            </c:strRef>
          </c:cat>
          <c:val>
            <c:numRef>
              <c:f>Hoja1!$C$17:$C$22</c:f>
              <c:numCache>
                <c:formatCode>General</c:formatCode>
                <c:ptCount val="6"/>
                <c:pt idx="0">
                  <c:v>6.4</c:v>
                </c:pt>
                <c:pt idx="1">
                  <c:v>5.9</c:v>
                </c:pt>
                <c:pt idx="2">
                  <c:v>5.8</c:v>
                </c:pt>
                <c:pt idx="3">
                  <c:v>7.3</c:v>
                </c:pt>
                <c:pt idx="4">
                  <c:v>7.4</c:v>
                </c:pt>
                <c:pt idx="5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70-4F5C-A6B6-E3FBED22F3B9}"/>
            </c:ext>
          </c:extLst>
        </c:ser>
        <c:ser>
          <c:idx val="2"/>
          <c:order val="2"/>
          <c:tx>
            <c:strRef>
              <c:f>Hoja1!$D$16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rgbClr val="005841">
                <a:alpha val="40000"/>
              </a:srgbClr>
            </a:solidFill>
            <a:ln>
              <a:noFill/>
            </a:ln>
            <a:effectLst/>
          </c:spPr>
          <c:invertIfNegative val="0"/>
          <c:cat>
            <c:strRef>
              <c:f>Hoja1!$A$17:$A$22</c:f>
              <c:strCache>
                <c:ptCount val="6"/>
                <c:pt idx="0">
                  <c:v>Capacitación profesional</c:v>
                </c:pt>
                <c:pt idx="1">
                  <c:v>Que me conozcan posibles empleadores.</c:v>
                </c:pt>
                <c:pt idx="2">
                  <c:v>Conocer a posibles empleadores</c:v>
                </c:pt>
                <c:pt idx="3">
                  <c:v>Autoestima</c:v>
                </c:pt>
                <c:pt idx="4">
                  <c:v>Habilidades sociales</c:v>
                </c:pt>
                <c:pt idx="5">
                  <c:v>Actitudes hacia el empleo</c:v>
                </c:pt>
              </c:strCache>
            </c:strRef>
          </c:cat>
          <c:val>
            <c:numRef>
              <c:f>Hoja1!$D$17:$D$22</c:f>
              <c:numCache>
                <c:formatCode>General</c:formatCode>
                <c:ptCount val="6"/>
                <c:pt idx="0">
                  <c:v>6.9</c:v>
                </c:pt>
                <c:pt idx="1">
                  <c:v>6.3</c:v>
                </c:pt>
                <c:pt idx="2">
                  <c:v>6.3</c:v>
                </c:pt>
                <c:pt idx="3">
                  <c:v>7.2</c:v>
                </c:pt>
                <c:pt idx="4">
                  <c:v>7.2</c:v>
                </c:pt>
                <c:pt idx="5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70-4F5C-A6B6-E3FBED22F3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582976"/>
        <c:axId val="89588864"/>
      </c:barChart>
      <c:catAx>
        <c:axId val="89582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89588864"/>
        <c:crosses val="autoZero"/>
        <c:auto val="1"/>
        <c:lblAlgn val="ctr"/>
        <c:lblOffset val="100"/>
        <c:noMultiLvlLbl val="0"/>
      </c:catAx>
      <c:valAx>
        <c:axId val="89588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89582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063626261652562"/>
          <c:y val="0.86471042141348675"/>
          <c:w val="0.49374873221178556"/>
          <c:h val="9.56141465304303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700">
          <a:solidFill>
            <a:schemeClr val="tx1">
              <a:lumMod val="65000"/>
              <a:lumOff val="35000"/>
            </a:schemeClr>
          </a:solidFill>
        </a:defRPr>
      </a:pPr>
      <a:endParaRPr lang="es-ES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'[Eficacia Pepe.xlsx]Tasa de éxito'!$M$40</c:f>
              <c:strCache>
                <c:ptCount val="1"/>
                <c:pt idx="0">
                  <c:v>Ambos sexos</c:v>
                </c:pt>
              </c:strCache>
            </c:strRef>
          </c:tx>
          <c:spPr>
            <a:ln w="28575" cap="rnd">
              <a:solidFill>
                <a:srgbClr val="005841"/>
              </a:solidFill>
              <a:round/>
            </a:ln>
            <a:effectLst/>
          </c:spPr>
          <c:marker>
            <c:symbol val="none"/>
          </c:marker>
          <c:cat>
            <c:numRef>
              <c:f>'[Eficacia Pepe.xlsx]Tasa de éxito'!$L$41:$L$45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'[Eficacia Pepe.xlsx]Tasa de éxito'!$M$41:$M$45</c:f>
              <c:numCache>
                <c:formatCode>General</c:formatCode>
                <c:ptCount val="5"/>
                <c:pt idx="0">
                  <c:v>95.541401273885356</c:v>
                </c:pt>
                <c:pt idx="1">
                  <c:v>42.480942480942481</c:v>
                </c:pt>
                <c:pt idx="2">
                  <c:v>96</c:v>
                </c:pt>
                <c:pt idx="3">
                  <c:v>94</c:v>
                </c:pt>
                <c:pt idx="4">
                  <c:v>96.629213483146074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B823-45A5-AB42-C5CC851D3396}"/>
            </c:ext>
          </c:extLst>
        </c:ser>
        <c:ser>
          <c:idx val="1"/>
          <c:order val="1"/>
          <c:tx>
            <c:strRef>
              <c:f>'[Eficacia Pepe.xlsx]Tasa de éxito'!$N$40</c:f>
              <c:strCache>
                <c:ptCount val="1"/>
                <c:pt idx="0">
                  <c:v>Mujeres</c:v>
                </c:pt>
              </c:strCache>
            </c:strRef>
          </c:tx>
          <c:spPr>
            <a:ln w="28575" cap="rnd">
              <a:solidFill>
                <a:srgbClr val="005841">
                  <a:alpha val="70000"/>
                </a:srgbClr>
              </a:solidFill>
              <a:round/>
            </a:ln>
            <a:effectLst/>
          </c:spPr>
          <c:marker>
            <c:symbol val="none"/>
          </c:marker>
          <c:cat>
            <c:numRef>
              <c:f>'[Eficacia Pepe.xlsx]Tasa de éxito'!$L$41:$L$45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'[Eficacia Pepe.xlsx]Tasa de éxito'!$N$41:$N$45</c:f>
              <c:numCache>
                <c:formatCode>General</c:formatCode>
                <c:ptCount val="5"/>
                <c:pt idx="0">
                  <c:v>96.632503660322115</c:v>
                </c:pt>
                <c:pt idx="1">
                  <c:v>43.665158371040725</c:v>
                </c:pt>
                <c:pt idx="2">
                  <c:v>96</c:v>
                </c:pt>
                <c:pt idx="3">
                  <c:v>93</c:v>
                </c:pt>
                <c:pt idx="4">
                  <c:v>96.483001172332948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B823-45A5-AB42-C5CC851D3396}"/>
            </c:ext>
          </c:extLst>
        </c:ser>
        <c:ser>
          <c:idx val="2"/>
          <c:order val="2"/>
          <c:tx>
            <c:strRef>
              <c:f>'[Eficacia Pepe.xlsx]Tasa de éxito'!$O$40</c:f>
              <c:strCache>
                <c:ptCount val="1"/>
                <c:pt idx="0">
                  <c:v>Hombres</c:v>
                </c:pt>
              </c:strCache>
            </c:strRef>
          </c:tx>
          <c:spPr>
            <a:ln w="28575" cap="rnd">
              <a:solidFill>
                <a:srgbClr val="005841">
                  <a:alpha val="40000"/>
                </a:srgbClr>
              </a:solidFill>
              <a:round/>
            </a:ln>
            <a:effectLst/>
          </c:spPr>
          <c:marker>
            <c:symbol val="none"/>
          </c:marker>
          <c:cat>
            <c:numRef>
              <c:f>'[Eficacia Pepe.xlsx]Tasa de éxito'!$L$41:$L$45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'[Eficacia Pepe.xlsx]Tasa de éxito'!$O$41:$O$45</c:f>
              <c:numCache>
                <c:formatCode>General</c:formatCode>
                <c:ptCount val="5"/>
                <c:pt idx="0">
                  <c:v>93.75</c:v>
                </c:pt>
                <c:pt idx="1">
                  <c:v>40.608228980322004</c:v>
                </c:pt>
                <c:pt idx="2">
                  <c:v>96</c:v>
                </c:pt>
                <c:pt idx="3">
                  <c:v>95</c:v>
                </c:pt>
                <c:pt idx="4">
                  <c:v>96.84763572679509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B823-45A5-AB42-C5CC851D33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497600"/>
        <c:axId val="89499136"/>
      </c:lineChart>
      <c:catAx>
        <c:axId val="89497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89499136"/>
        <c:crosses val="autoZero"/>
        <c:auto val="1"/>
        <c:lblAlgn val="ctr"/>
        <c:lblOffset val="100"/>
        <c:noMultiLvlLbl val="0"/>
      </c:catAx>
      <c:valAx>
        <c:axId val="89499136"/>
        <c:scaling>
          <c:orientation val="minMax"/>
          <c:max val="100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89497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800"/>
      </a:pPr>
      <a:endParaRPr lang="es-E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Fondos!$B$1</c:f>
              <c:strCache>
                <c:ptCount val="1"/>
                <c:pt idx="0">
                  <c:v>Importe aprobado</c:v>
                </c:pt>
              </c:strCache>
            </c:strRef>
          </c:tx>
          <c:spPr>
            <a:ln w="28575" cap="rnd">
              <a:solidFill>
                <a:srgbClr val="005841"/>
              </a:solidFill>
              <a:round/>
            </a:ln>
            <a:effectLst/>
          </c:spPr>
          <c:marker>
            <c:symbol val="none"/>
          </c:marker>
          <c:cat>
            <c:numRef>
              <c:f>Fondos!$A$2:$A$6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Fondos!$B$2:$B$6</c:f>
              <c:numCache>
                <c:formatCode>#,##0</c:formatCode>
                <c:ptCount val="5"/>
                <c:pt idx="0">
                  <c:v>2411776.9</c:v>
                </c:pt>
                <c:pt idx="1">
                  <c:v>570697.14</c:v>
                </c:pt>
                <c:pt idx="2">
                  <c:v>4848242.71</c:v>
                </c:pt>
                <c:pt idx="3">
                  <c:v>727566</c:v>
                </c:pt>
                <c:pt idx="4">
                  <c:v>3053578.2200000007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67E9-42A1-A480-21C24C27D18E}"/>
            </c:ext>
          </c:extLst>
        </c:ser>
        <c:ser>
          <c:idx val="1"/>
          <c:order val="1"/>
          <c:tx>
            <c:strRef>
              <c:f>Fondos!$C$1</c:f>
              <c:strCache>
                <c:ptCount val="1"/>
                <c:pt idx="0">
                  <c:v>Importe liquidado</c:v>
                </c:pt>
              </c:strCache>
            </c:strRef>
          </c:tx>
          <c:spPr>
            <a:ln w="28575" cap="rnd">
              <a:solidFill>
                <a:srgbClr val="005841">
                  <a:alpha val="70000"/>
                </a:srgbClr>
              </a:solidFill>
              <a:round/>
            </a:ln>
            <a:effectLst/>
          </c:spPr>
          <c:marker>
            <c:symbol val="none"/>
          </c:marker>
          <c:cat>
            <c:numRef>
              <c:f>Fondos!$A$2:$A$6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Fondos!$C$2:$C$6</c:f>
              <c:numCache>
                <c:formatCode>#,##0</c:formatCode>
                <c:ptCount val="5"/>
                <c:pt idx="0">
                  <c:v>1949846.87</c:v>
                </c:pt>
                <c:pt idx="1">
                  <c:v>430117.25000000006</c:v>
                </c:pt>
                <c:pt idx="2">
                  <c:v>3810067.0799999996</c:v>
                </c:pt>
                <c:pt idx="3">
                  <c:v>564106.1100000001</c:v>
                </c:pt>
                <c:pt idx="4">
                  <c:v>1790548.9200000006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67E9-42A1-A480-21C24C27D1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0530432"/>
        <c:axId val="100597760"/>
      </c:lineChart>
      <c:catAx>
        <c:axId val="100530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s-ES"/>
          </a:p>
        </c:txPr>
        <c:crossAx val="100597760"/>
        <c:crosses val="autoZero"/>
        <c:auto val="1"/>
        <c:lblAlgn val="ctr"/>
        <c:lblOffset val="100"/>
        <c:noMultiLvlLbl val="0"/>
      </c:catAx>
      <c:valAx>
        <c:axId val="100597760"/>
        <c:scaling>
          <c:orientation val="minMax"/>
          <c:max val="5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s-ES"/>
          </a:p>
        </c:txPr>
        <c:crossAx val="100530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600"/>
          </a:pPr>
          <a:endParaRPr lang="es-E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solidFill>
            <a:schemeClr val="tx1">
              <a:lumMod val="65000"/>
              <a:lumOff val="35000"/>
            </a:schemeClr>
          </a:solidFill>
        </a:defRPr>
      </a:pPr>
      <a:endParaRPr lang="es-E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Eficencia_buena!$L$31</c:f>
              <c:strCache>
                <c:ptCount val="1"/>
                <c:pt idx="0">
                  <c:v>Sin certificado profesionalidad</c:v>
                </c:pt>
              </c:strCache>
            </c:strRef>
          </c:tx>
          <c:spPr>
            <a:ln w="28575" cap="rnd">
              <a:solidFill>
                <a:srgbClr val="005841"/>
              </a:solidFill>
              <a:round/>
            </a:ln>
            <a:effectLst/>
          </c:spPr>
          <c:marker>
            <c:symbol val="none"/>
          </c:marker>
          <c:cat>
            <c:numRef>
              <c:f>Eficencia_buena!$K$32:$K$36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Eficencia_buena!$L$32:$L$36</c:f>
              <c:numCache>
                <c:formatCode>#,##0</c:formatCode>
                <c:ptCount val="5"/>
                <c:pt idx="0">
                  <c:v>950.80645161290317</c:v>
                </c:pt>
                <c:pt idx="1">
                  <c:v>278.26470588235293</c:v>
                </c:pt>
                <c:pt idx="2">
                  <c:v>1231.8292682926829</c:v>
                </c:pt>
                <c:pt idx="3">
                  <c:v>2288.5714285714284</c:v>
                </c:pt>
                <c:pt idx="4">
                  <c:v>832.18809012875545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B3A3-4D27-9187-992646445FB8}"/>
            </c:ext>
          </c:extLst>
        </c:ser>
        <c:ser>
          <c:idx val="1"/>
          <c:order val="1"/>
          <c:tx>
            <c:strRef>
              <c:f>Eficencia_buena!$M$31</c:f>
              <c:strCache>
                <c:ptCount val="1"/>
                <c:pt idx="0">
                  <c:v>Con certificado profesionalidad</c:v>
                </c:pt>
              </c:strCache>
            </c:strRef>
          </c:tx>
          <c:spPr>
            <a:ln w="28575" cap="rnd">
              <a:solidFill>
                <a:srgbClr val="005841">
                  <a:alpha val="40000"/>
                </a:srgbClr>
              </a:solidFill>
              <a:round/>
            </a:ln>
            <a:effectLst/>
          </c:spPr>
          <c:marker>
            <c:symbol val="none"/>
          </c:marker>
          <c:cat>
            <c:numRef>
              <c:f>Eficencia_buena!$K$32:$K$36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Eficencia_buena!$M$32:$M$36</c:f>
              <c:numCache>
                <c:formatCode>#,##0</c:formatCode>
                <c:ptCount val="5"/>
                <c:pt idx="0">
                  <c:v>2447.8936473165386</c:v>
                </c:pt>
                <c:pt idx="1">
                  <c:v>678.17290780141843</c:v>
                </c:pt>
                <c:pt idx="2">
                  <c:v>2508.0150733634309</c:v>
                </c:pt>
                <c:pt idx="3">
                  <c:v>1698.4455445544554</c:v>
                </c:pt>
                <c:pt idx="4">
                  <c:v>2782.6498643006262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B3A3-4D27-9187-992646445F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0997760"/>
        <c:axId val="101011840"/>
      </c:lineChart>
      <c:catAx>
        <c:axId val="100997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01011840"/>
        <c:crosses val="autoZero"/>
        <c:auto val="1"/>
        <c:lblAlgn val="ctr"/>
        <c:lblOffset val="100"/>
        <c:noMultiLvlLbl val="0"/>
      </c:catAx>
      <c:valAx>
        <c:axId val="101011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00997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Eficencia_buena!$A$83</c:f>
              <c:strCache>
                <c:ptCount val="1"/>
                <c:pt idx="0">
                  <c:v>Sin certificado profesionalidad</c:v>
                </c:pt>
              </c:strCache>
            </c:strRef>
          </c:tx>
          <c:spPr>
            <a:ln w="28575" cap="rnd">
              <a:solidFill>
                <a:srgbClr val="005841"/>
              </a:solidFill>
              <a:round/>
            </a:ln>
            <a:effectLst/>
          </c:spPr>
          <c:marker>
            <c:symbol val="none"/>
          </c:marker>
          <c:cat>
            <c:numRef>
              <c:f>Eficencia_buena!$B$82:$F$82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Eficencia_buena!$B$83:$F$83</c:f>
              <c:numCache>
                <c:formatCode>#,##0</c:formatCode>
                <c:ptCount val="5"/>
                <c:pt idx="0">
                  <c:v>852.22264864864871</c:v>
                </c:pt>
                <c:pt idx="1">
                  <c:v>1148.8504347826088</c:v>
                </c:pt>
                <c:pt idx="2">
                  <c:v>1109.8532278481016</c:v>
                </c:pt>
                <c:pt idx="3">
                  <c:v>1869.2364814814819</c:v>
                </c:pt>
                <c:pt idx="4">
                  <c:v>599.84997830802592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5397-4780-A97A-9B5FC5BAAF5A}"/>
            </c:ext>
          </c:extLst>
        </c:ser>
        <c:ser>
          <c:idx val="1"/>
          <c:order val="1"/>
          <c:tx>
            <c:strRef>
              <c:f>Eficencia_buena!$A$84</c:f>
              <c:strCache>
                <c:ptCount val="1"/>
                <c:pt idx="0">
                  <c:v>Con certificado profesionalidad</c:v>
                </c:pt>
              </c:strCache>
            </c:strRef>
          </c:tx>
          <c:spPr>
            <a:ln w="28575" cap="rnd">
              <a:solidFill>
                <a:srgbClr val="005841">
                  <a:alpha val="40000"/>
                </a:srgbClr>
              </a:solidFill>
              <a:round/>
            </a:ln>
            <a:effectLst/>
          </c:spPr>
          <c:marker>
            <c:symbol val="none"/>
          </c:marker>
          <c:cat>
            <c:numRef>
              <c:f>Eficencia_buena!$B$82:$F$82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Eficencia_buena!$B$84:$F$84</c:f>
              <c:numCache>
                <c:formatCode>#,##0</c:formatCode>
                <c:ptCount val="5"/>
                <c:pt idx="0">
                  <c:v>2071.8909595375721</c:v>
                </c:pt>
                <c:pt idx="1">
                  <c:v>473.65815270935957</c:v>
                </c:pt>
                <c:pt idx="2">
                  <c:v>1993.8636657060515</c:v>
                </c:pt>
                <c:pt idx="3">
                  <c:v>1368.0094240837695</c:v>
                </c:pt>
                <c:pt idx="4">
                  <c:v>1654.6645683060112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5397-4780-A97A-9B5FC5BAA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9529728"/>
        <c:axId val="109773184"/>
      </c:lineChart>
      <c:catAx>
        <c:axId val="109529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09773184"/>
        <c:crosses val="autoZero"/>
        <c:auto val="1"/>
        <c:lblAlgn val="ctr"/>
        <c:lblOffset val="100"/>
        <c:noMultiLvlLbl val="0"/>
      </c:catAx>
      <c:valAx>
        <c:axId val="109773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09529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'[Pepe_empresas (2).xlsx]Hoja1'!$A$2</c:f>
              <c:strCache>
                <c:ptCount val="1"/>
                <c:pt idx="0">
                  <c:v>Importancia de la FPE en la competitivida de las empresas</c:v>
                </c:pt>
              </c:strCache>
            </c:strRef>
          </c:tx>
          <c:spPr>
            <a:solidFill>
              <a:srgbClr val="004D3A"/>
            </a:solidFill>
            <a:ln>
              <a:noFill/>
            </a:ln>
            <a:effectLst/>
          </c:spPr>
          <c:invertIfNegative val="0"/>
          <c:cat>
            <c:numRef>
              <c:f>'[Pepe_empresas (2).xlsx]Hoja1'!$B$1:$K$1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'[Pepe_empresas (2).xlsx]Hoja1'!$B$2:$K$2</c:f>
              <c:numCache>
                <c:formatCode>0.0</c:formatCode>
                <c:ptCount val="10"/>
                <c:pt idx="0">
                  <c:v>2.030456852791878</c:v>
                </c:pt>
                <c:pt idx="1">
                  <c:v>0</c:v>
                </c:pt>
                <c:pt idx="2">
                  <c:v>2.030456852791878</c:v>
                </c:pt>
                <c:pt idx="3">
                  <c:v>0</c:v>
                </c:pt>
                <c:pt idx="4">
                  <c:v>3.5532994923857868</c:v>
                </c:pt>
                <c:pt idx="5">
                  <c:v>8.6294416243654819</c:v>
                </c:pt>
                <c:pt idx="6">
                  <c:v>17.766497461928935</c:v>
                </c:pt>
                <c:pt idx="7">
                  <c:v>22.842639593908629</c:v>
                </c:pt>
                <c:pt idx="8">
                  <c:v>13.197969543147208</c:v>
                </c:pt>
                <c:pt idx="9">
                  <c:v>29.949238578680202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1-40BD-9E57-33E2D12FDCF7}"/>
            </c:ext>
          </c:extLst>
        </c:ser>
        <c:ser>
          <c:idx val="1"/>
          <c:order val="1"/>
          <c:tx>
            <c:strRef>
              <c:f>'[Pepe_empresas (2).xlsx]Hoja1'!$A$3</c:f>
              <c:strCache>
                <c:ptCount val="1"/>
                <c:pt idx="0">
                  <c:v>Impacto de la FPE del Gobierno de La Rioja en la la competitivida de las empresas</c:v>
                </c:pt>
              </c:strCache>
            </c:strRef>
          </c:tx>
          <c:spPr>
            <a:solidFill>
              <a:srgbClr val="005841">
                <a:alpha val="69804"/>
              </a:srgbClr>
            </a:solidFill>
            <a:ln>
              <a:noFill/>
            </a:ln>
            <a:effectLst/>
          </c:spPr>
          <c:invertIfNegative val="0"/>
          <c:cat>
            <c:numRef>
              <c:f>'[Pepe_empresas (2).xlsx]Hoja1'!$B$1:$K$1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'[Pepe_empresas (2).xlsx]Hoja1'!$B$3:$K$3</c:f>
              <c:numCache>
                <c:formatCode>0.0</c:formatCode>
                <c:ptCount val="10"/>
                <c:pt idx="0">
                  <c:v>2.8571428571428572</c:v>
                </c:pt>
                <c:pt idx="1">
                  <c:v>0</c:v>
                </c:pt>
                <c:pt idx="2">
                  <c:v>2.8571428571428572</c:v>
                </c:pt>
                <c:pt idx="3">
                  <c:v>2.8571428571428572</c:v>
                </c:pt>
                <c:pt idx="4">
                  <c:v>18.571428571428573</c:v>
                </c:pt>
                <c:pt idx="5">
                  <c:v>25.714285714285712</c:v>
                </c:pt>
                <c:pt idx="6">
                  <c:v>27.142857142857142</c:v>
                </c:pt>
                <c:pt idx="7">
                  <c:v>14.285714285714285</c:v>
                </c:pt>
                <c:pt idx="8">
                  <c:v>1.4285714285714286</c:v>
                </c:pt>
                <c:pt idx="9">
                  <c:v>4.2857142857142856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41-40BD-9E57-33E2D12FDCF7}"/>
            </c:ext>
          </c:extLst>
        </c:ser>
        <c:ser>
          <c:idx val="2"/>
          <c:order val="2"/>
          <c:tx>
            <c:strRef>
              <c:f>'[Pepe_empresas (2).xlsx]Hoja1'!$A$4</c:f>
              <c:strCache>
                <c:ptCount val="1"/>
                <c:pt idx="0">
                  <c:v>Adecuación de la FPE del Gobierno de La Rioja a las necesidades de la economía riojana</c:v>
                </c:pt>
              </c:strCache>
            </c:strRef>
          </c:tx>
          <c:spPr>
            <a:solidFill>
              <a:srgbClr val="004D3A">
                <a:alpha val="6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4D3A">
                  <a:alpha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D41-40BD-9E57-33E2D12FDCF7}"/>
              </c:ext>
            </c:extLst>
          </c:dPt>
          <c:dPt>
            <c:idx val="1"/>
            <c:invertIfNegative val="0"/>
            <c:bubble3D val="0"/>
            <c:spPr>
              <a:solidFill>
                <a:srgbClr val="004D3A">
                  <a:alpha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D41-40BD-9E57-33E2D12FDCF7}"/>
              </c:ext>
            </c:extLst>
          </c:dPt>
          <c:dPt>
            <c:idx val="2"/>
            <c:invertIfNegative val="0"/>
            <c:bubble3D val="0"/>
            <c:spPr>
              <a:solidFill>
                <a:srgbClr val="004D3A">
                  <a:alpha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D41-40BD-9E57-33E2D12FDCF7}"/>
              </c:ext>
            </c:extLst>
          </c:dPt>
          <c:dPt>
            <c:idx val="3"/>
            <c:invertIfNegative val="0"/>
            <c:bubble3D val="0"/>
            <c:spPr>
              <a:solidFill>
                <a:srgbClr val="004D3A">
                  <a:alpha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D41-40BD-9E57-33E2D12FDCF7}"/>
              </c:ext>
            </c:extLst>
          </c:dPt>
          <c:dPt>
            <c:idx val="4"/>
            <c:invertIfNegative val="0"/>
            <c:bubble3D val="0"/>
            <c:spPr>
              <a:solidFill>
                <a:srgbClr val="004D3A">
                  <a:alpha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D41-40BD-9E57-33E2D12FDCF7}"/>
              </c:ext>
            </c:extLst>
          </c:dPt>
          <c:dPt>
            <c:idx val="5"/>
            <c:invertIfNegative val="0"/>
            <c:bubble3D val="0"/>
            <c:spPr>
              <a:solidFill>
                <a:srgbClr val="004D3A">
                  <a:alpha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D41-40BD-9E57-33E2D12FDCF7}"/>
              </c:ext>
            </c:extLst>
          </c:dPt>
          <c:dPt>
            <c:idx val="6"/>
            <c:invertIfNegative val="0"/>
            <c:bubble3D val="0"/>
            <c:spPr>
              <a:solidFill>
                <a:srgbClr val="004D3A">
                  <a:alpha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D41-40BD-9E57-33E2D12FDCF7}"/>
              </c:ext>
            </c:extLst>
          </c:dPt>
          <c:dPt>
            <c:idx val="7"/>
            <c:invertIfNegative val="0"/>
            <c:bubble3D val="0"/>
            <c:spPr>
              <a:solidFill>
                <a:srgbClr val="004D3A">
                  <a:alpha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0D41-40BD-9E57-33E2D12FDCF7}"/>
              </c:ext>
            </c:extLst>
          </c:dPt>
          <c:dPt>
            <c:idx val="8"/>
            <c:invertIfNegative val="0"/>
            <c:bubble3D val="0"/>
            <c:spPr>
              <a:solidFill>
                <a:srgbClr val="004D3A">
                  <a:alpha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0D41-40BD-9E57-33E2D12FDCF7}"/>
              </c:ext>
            </c:extLst>
          </c:dPt>
          <c:dPt>
            <c:idx val="9"/>
            <c:invertIfNegative val="0"/>
            <c:bubble3D val="0"/>
            <c:spPr>
              <a:solidFill>
                <a:srgbClr val="004D3A">
                  <a:alpha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0D41-40BD-9E57-33E2D12FDCF7}"/>
              </c:ext>
            </c:extLst>
          </c:dPt>
          <c:cat>
            <c:numRef>
              <c:f>'[Pepe_empresas (2).xlsx]Hoja1'!$B$1:$K$1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'[Pepe_empresas (2).xlsx]Hoja1'!$B$4:$K$4</c:f>
              <c:numCache>
                <c:formatCode>0.0</c:formatCode>
                <c:ptCount val="10"/>
                <c:pt idx="0">
                  <c:v>2.0408163265306123</c:v>
                </c:pt>
                <c:pt idx="1">
                  <c:v>1.0204081632653061</c:v>
                </c:pt>
                <c:pt idx="2">
                  <c:v>1.5306122448979591</c:v>
                </c:pt>
                <c:pt idx="3">
                  <c:v>1.5306122448979591</c:v>
                </c:pt>
                <c:pt idx="4">
                  <c:v>28.061224489795919</c:v>
                </c:pt>
                <c:pt idx="5">
                  <c:v>20.918367346938776</c:v>
                </c:pt>
                <c:pt idx="6">
                  <c:v>18.877551020408163</c:v>
                </c:pt>
                <c:pt idx="7">
                  <c:v>18.877551020408163</c:v>
                </c:pt>
                <c:pt idx="8">
                  <c:v>4.0816326530612246</c:v>
                </c:pt>
                <c:pt idx="9">
                  <c:v>3.0612244897959182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0D41-40BD-9E57-33E2D12FDC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838976"/>
        <c:axId val="13840768"/>
      </c:barChart>
      <c:catAx>
        <c:axId val="1383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3840768"/>
        <c:crosses val="autoZero"/>
        <c:auto val="1"/>
        <c:lblAlgn val="ctr"/>
        <c:lblOffset val="100"/>
        <c:noMultiLvlLbl val="0"/>
      </c:catAx>
      <c:valAx>
        <c:axId val="13840768"/>
        <c:scaling>
          <c:orientation val="minMax"/>
          <c:max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383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'[Impacto Pepe.xlsx]Hoja1'!$A$27</c:f>
              <c:strCache>
                <c:ptCount val="1"/>
                <c:pt idx="0">
                  <c:v>Personas con trabajo cuando realizaron la acción formativa</c:v>
                </c:pt>
              </c:strCache>
            </c:strRef>
          </c:tx>
          <c:spPr>
            <a:solidFill>
              <a:srgbClr val="004D3A">
                <a:alpha val="70000"/>
              </a:srgbClr>
            </a:solidFill>
            <a:ln>
              <a:noFill/>
            </a:ln>
            <a:effectLst/>
          </c:spPr>
          <c:invertIfNegative val="0"/>
          <c:cat>
            <c:numRef>
              <c:f>'[Impacto Pepe.xlsx]Hoja1'!$B$26:$L$26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cat>
          <c:val>
            <c:numRef>
              <c:f>'[Impacto Pepe.xlsx]Hoja1'!$B$27:$L$27</c:f>
              <c:numCache>
                <c:formatCode>0.0</c:formatCode>
                <c:ptCount val="11"/>
                <c:pt idx="0">
                  <c:v>48.484848484848484</c:v>
                </c:pt>
                <c:pt idx="1">
                  <c:v>3.0303030303030303</c:v>
                </c:pt>
                <c:pt idx="2">
                  <c:v>0</c:v>
                </c:pt>
                <c:pt idx="3">
                  <c:v>0</c:v>
                </c:pt>
                <c:pt idx="4">
                  <c:v>0.75757575757575757</c:v>
                </c:pt>
                <c:pt idx="5">
                  <c:v>4.5454545454545459</c:v>
                </c:pt>
                <c:pt idx="6">
                  <c:v>7.5757575757575761</c:v>
                </c:pt>
                <c:pt idx="7">
                  <c:v>6.8181818181818183</c:v>
                </c:pt>
                <c:pt idx="8">
                  <c:v>6.8181818181818183</c:v>
                </c:pt>
                <c:pt idx="9">
                  <c:v>4.5454545454545459</c:v>
                </c:pt>
                <c:pt idx="10">
                  <c:v>17.424242424242426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28-4A8B-970A-99038F487F52}"/>
            </c:ext>
          </c:extLst>
        </c:ser>
        <c:ser>
          <c:idx val="1"/>
          <c:order val="1"/>
          <c:tx>
            <c:strRef>
              <c:f>'[Impacto Pepe.xlsx]Hoja1'!$A$28</c:f>
              <c:strCache>
                <c:ptCount val="1"/>
                <c:pt idx="0">
                  <c:v>Personas sin trabajo cuando realizaron la acción formativa</c:v>
                </c:pt>
              </c:strCache>
            </c:strRef>
          </c:tx>
          <c:spPr>
            <a:solidFill>
              <a:srgbClr val="005841"/>
            </a:solidFill>
            <a:ln>
              <a:noFill/>
            </a:ln>
            <a:effectLst/>
          </c:spPr>
          <c:invertIfNegative val="0"/>
          <c:cat>
            <c:numRef>
              <c:f>'[Impacto Pepe.xlsx]Hoja1'!$B$26:$L$26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cat>
          <c:val>
            <c:numRef>
              <c:f>'[Impacto Pepe.xlsx]Hoja1'!$B$28:$L$28</c:f>
              <c:numCache>
                <c:formatCode>0.0</c:formatCode>
                <c:ptCount val="11"/>
                <c:pt idx="0">
                  <c:v>48.768472906403943</c:v>
                </c:pt>
                <c:pt idx="1">
                  <c:v>4.0024630541871922</c:v>
                </c:pt>
                <c:pt idx="2">
                  <c:v>0</c:v>
                </c:pt>
                <c:pt idx="3">
                  <c:v>2.4014778325123154</c:v>
                </c:pt>
                <c:pt idx="4">
                  <c:v>0.80049261083743839</c:v>
                </c:pt>
                <c:pt idx="5">
                  <c:v>3.2019704433497536</c:v>
                </c:pt>
                <c:pt idx="6">
                  <c:v>0.80049261083743839</c:v>
                </c:pt>
                <c:pt idx="7">
                  <c:v>4.8029556650246308</c:v>
                </c:pt>
                <c:pt idx="8">
                  <c:v>4.0024630541871922</c:v>
                </c:pt>
                <c:pt idx="9">
                  <c:v>8.8054187192118221</c:v>
                </c:pt>
                <c:pt idx="10">
                  <c:v>22.413793103448278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28-4A8B-970A-99038F487F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1962752"/>
        <c:axId val="112116096"/>
      </c:barChart>
      <c:catAx>
        <c:axId val="111962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s-ES"/>
          </a:p>
        </c:txPr>
        <c:crossAx val="112116096"/>
        <c:crosses val="autoZero"/>
        <c:auto val="1"/>
        <c:lblAlgn val="ctr"/>
        <c:lblOffset val="100"/>
        <c:noMultiLvlLbl val="0"/>
      </c:catAx>
      <c:valAx>
        <c:axId val="112116096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s-ES"/>
          </a:p>
        </c:txPr>
        <c:crossAx val="111962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700"/>
          </a:pPr>
          <a:endParaRPr lang="es-E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solidFill>
            <a:schemeClr val="tx1">
              <a:lumMod val="65000"/>
              <a:lumOff val="35000"/>
            </a:schemeClr>
          </a:solidFill>
        </a:defRPr>
      </a:pPr>
      <a:endParaRPr lang="es-E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Hoja1!$B$2</c:f>
              <c:strCache>
                <c:ptCount val="1"/>
                <c:pt idx="0">
                  <c:v>Hombres</c:v>
                </c:pt>
              </c:strCache>
            </c:strRef>
          </c:tx>
          <c:spPr>
            <a:ln>
              <a:solidFill>
                <a:srgbClr val="005841">
                  <a:alpha val="40000"/>
                </a:srgbClr>
              </a:solidFill>
            </a:ln>
          </c:spPr>
          <c:marker>
            <c:symbol val="none"/>
          </c:marker>
          <c:cat>
            <c:strRef>
              <c:f>Hoja1!$A$3:$A$7</c:f>
              <c:strCach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strCache>
            </c:strRef>
          </c:cat>
          <c:val>
            <c:numRef>
              <c:f>Hoja1!$B$3:$B$7</c:f>
              <c:numCache>
                <c:formatCode>General</c:formatCode>
                <c:ptCount val="5"/>
                <c:pt idx="0">
                  <c:v>62.9</c:v>
                </c:pt>
                <c:pt idx="1">
                  <c:v>62.2</c:v>
                </c:pt>
                <c:pt idx="2">
                  <c:v>58.1</c:v>
                </c:pt>
                <c:pt idx="3">
                  <c:v>93.3</c:v>
                </c:pt>
                <c:pt idx="4">
                  <c:v>82.5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D200-4FF9-977D-3B4C6B8AE893}"/>
            </c:ext>
          </c:extLst>
        </c:ser>
        <c:ser>
          <c:idx val="1"/>
          <c:order val="1"/>
          <c:tx>
            <c:strRef>
              <c:f>Hoja1!$C$2</c:f>
              <c:strCache>
                <c:ptCount val="1"/>
                <c:pt idx="0">
                  <c:v>Mujeres</c:v>
                </c:pt>
              </c:strCache>
            </c:strRef>
          </c:tx>
          <c:spPr>
            <a:ln>
              <a:solidFill>
                <a:srgbClr val="005841"/>
              </a:solidFill>
            </a:ln>
          </c:spPr>
          <c:marker>
            <c:symbol val="none"/>
          </c:marker>
          <c:cat>
            <c:strRef>
              <c:f>Hoja1!$A$3:$A$7</c:f>
              <c:strCach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strCache>
            </c:strRef>
          </c:cat>
          <c:val>
            <c:numRef>
              <c:f>Hoja1!$C$3:$C$7</c:f>
              <c:numCache>
                <c:formatCode>General</c:formatCode>
                <c:ptCount val="5"/>
                <c:pt idx="0">
                  <c:v>40.799999999999997</c:v>
                </c:pt>
                <c:pt idx="1">
                  <c:v>39.5</c:v>
                </c:pt>
                <c:pt idx="2">
                  <c:v>42.4</c:v>
                </c:pt>
                <c:pt idx="3">
                  <c:v>62.1</c:v>
                </c:pt>
                <c:pt idx="4">
                  <c:v>80.900000000000006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D200-4FF9-977D-3B4C6B8AE893}"/>
            </c:ext>
          </c:extLst>
        </c:ser>
        <c:ser>
          <c:idx val="2"/>
          <c:order val="2"/>
          <c:tx>
            <c:strRef>
              <c:f>Hoja1!$D$2</c:f>
              <c:strCache>
                <c:ptCount val="1"/>
                <c:pt idx="0">
                  <c:v>Ambos sexos</c:v>
                </c:pt>
              </c:strCache>
            </c:strRef>
          </c:tx>
          <c:spPr>
            <a:ln>
              <a:solidFill>
                <a:srgbClr val="005841">
                  <a:alpha val="70000"/>
                </a:srgbClr>
              </a:solidFill>
            </a:ln>
          </c:spPr>
          <c:marker>
            <c:symbol val="none"/>
          </c:marker>
          <c:cat>
            <c:strRef>
              <c:f>Hoja1!$A$3:$A$7</c:f>
              <c:strCach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strCache>
            </c:strRef>
          </c:cat>
          <c:val>
            <c:numRef>
              <c:f>Hoja1!$D$3:$D$7</c:f>
              <c:numCache>
                <c:formatCode>General</c:formatCode>
                <c:ptCount val="5"/>
                <c:pt idx="0">
                  <c:v>50.7</c:v>
                </c:pt>
                <c:pt idx="1">
                  <c:v>48.5</c:v>
                </c:pt>
                <c:pt idx="2">
                  <c:v>49.6</c:v>
                </c:pt>
                <c:pt idx="3">
                  <c:v>73.900000000000006</c:v>
                </c:pt>
                <c:pt idx="4">
                  <c:v>81.7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D200-4FF9-977D-3B4C6B8AE8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9828736"/>
        <c:axId val="109830528"/>
      </c:lineChart>
      <c:catAx>
        <c:axId val="1098287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>
            <a:noFill/>
          </a:ln>
        </c:spPr>
        <c:crossAx val="109830528"/>
        <c:crosses val="autoZero"/>
        <c:auto val="1"/>
        <c:lblAlgn val="ctr"/>
        <c:lblOffset val="100"/>
        <c:noMultiLvlLbl val="0"/>
      </c:catAx>
      <c:valAx>
        <c:axId val="109830528"/>
        <c:scaling>
          <c:orientation val="minMax"/>
          <c:min val="30"/>
        </c:scaling>
        <c:delete val="0"/>
        <c:axPos val="l"/>
        <c:majorGridlines>
          <c:spPr>
            <a:ln>
              <a:solidFill>
                <a:srgbClr val="D9D9D9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</c:spPr>
        <c:crossAx val="1098287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700"/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>
          <a:solidFill>
            <a:schemeClr val="tx1">
              <a:lumMod val="65000"/>
              <a:lumOff val="35000"/>
            </a:schemeClr>
          </a:solidFill>
          <a:latin typeface="Arial Narrow" panose="020B0606020202030204" pitchFamily="34" charset="0"/>
        </a:defRPr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'Capacidad FPE Rioja'!$A$2</c:f>
              <c:strCache>
                <c:ptCount val="1"/>
                <c:pt idx="0">
                  <c:v>La Rioja</c:v>
                </c:pt>
              </c:strCache>
            </c:strRef>
          </c:tx>
          <c:spPr>
            <a:solidFill>
              <a:srgbClr val="00584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'Capacidad FPE Rioja'!$B$1:$D$1</c:f>
              <c:strCache>
                <c:ptCount val="3"/>
                <c:pt idx="0">
                  <c:v>Familias profesionales</c:v>
                </c:pt>
                <c:pt idx="1">
                  <c:v>Áreas Profesionales</c:v>
                </c:pt>
                <c:pt idx="2">
                  <c:v>Acciones Formativas</c:v>
                </c:pt>
              </c:strCache>
            </c:strRef>
          </c:cat>
          <c:val>
            <c:numRef>
              <c:f>'Capacidad FPE Rioja'!$B$2:$D$2</c:f>
              <c:numCache>
                <c:formatCode>General</c:formatCode>
                <c:ptCount val="3"/>
                <c:pt idx="0">
                  <c:v>23</c:v>
                </c:pt>
                <c:pt idx="1">
                  <c:v>62</c:v>
                </c:pt>
                <c:pt idx="2">
                  <c:v>168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EE5F-4328-9B8F-AC315BFED397}"/>
            </c:ext>
          </c:extLst>
        </c:ser>
        <c:ser>
          <c:idx val="1"/>
          <c:order val="1"/>
          <c:tx>
            <c:strRef>
              <c:f>'Capacidad FPE Rioja'!$A$3</c:f>
              <c:strCache>
                <c:ptCount val="1"/>
                <c:pt idx="0">
                  <c:v>España</c:v>
                </c:pt>
              </c:strCache>
            </c:strRef>
          </c:tx>
          <c:spPr>
            <a:solidFill>
              <a:srgbClr val="005841">
                <a:alpha val="65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'Capacidad FPE Rioja'!$B$1:$D$1</c:f>
              <c:strCache>
                <c:ptCount val="3"/>
                <c:pt idx="0">
                  <c:v>Familias profesionales</c:v>
                </c:pt>
                <c:pt idx="1">
                  <c:v>Áreas Profesionales</c:v>
                </c:pt>
                <c:pt idx="2">
                  <c:v>Acciones Formativas</c:v>
                </c:pt>
              </c:strCache>
            </c:strRef>
          </c:cat>
          <c:val>
            <c:numRef>
              <c:f>'Capacidad FPE Rioja'!$B$3:$D$3</c:f>
              <c:numCache>
                <c:formatCode>General</c:formatCode>
                <c:ptCount val="3"/>
                <c:pt idx="0">
                  <c:v>26</c:v>
                </c:pt>
                <c:pt idx="1">
                  <c:v>123</c:v>
                </c:pt>
                <c:pt idx="2">
                  <c:v>583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1-EE5F-4328-9B8F-AC315BFED3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56063104"/>
        <c:axId val="56064640"/>
        <c:extLst/>
      </c:barChart>
      <c:catAx>
        <c:axId val="56063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6064640"/>
        <c:crosses val="autoZero"/>
        <c:auto val="1"/>
        <c:lblAlgn val="ctr"/>
        <c:lblOffset val="100"/>
        <c:noMultiLvlLbl val="0"/>
      </c:catAx>
      <c:valAx>
        <c:axId val="56064640"/>
        <c:scaling>
          <c:orientation val="minMax"/>
          <c:max val="6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6063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solidFill>
            <a:schemeClr val="tx1">
              <a:lumMod val="65000"/>
              <a:lumOff val="35000"/>
            </a:schemeClr>
          </a:solidFill>
          <a:latin typeface="+mn-lt"/>
        </a:defRPr>
      </a:pPr>
      <a:endParaRPr lang="es-E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Hoja11!$B$1</c:f>
              <c:strCache>
                <c:ptCount val="1"/>
                <c:pt idx="0">
                  <c:v>Actuaciones formativas</c:v>
                </c:pt>
              </c:strCache>
            </c:strRef>
          </c:tx>
          <c:spPr>
            <a:solidFill>
              <a:srgbClr val="004D3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Hoja11!$A$5:$A$28</c:f>
              <c:strCache>
                <c:ptCount val="24"/>
                <c:pt idx="0">
                  <c:v>Imagen y sonido</c:v>
                </c:pt>
                <c:pt idx="1">
                  <c:v>Artes y artesanías</c:v>
                </c:pt>
                <c:pt idx="2">
                  <c:v>Industrias extractivas</c:v>
                </c:pt>
                <c:pt idx="3">
                  <c:v>Artes gráficas</c:v>
                </c:pt>
                <c:pt idx="4">
                  <c:v>Textil, confección y piel</c:v>
                </c:pt>
                <c:pt idx="5">
                  <c:v>Sanidad</c:v>
                </c:pt>
                <c:pt idx="6">
                  <c:v>Actividades físicas y deportivas</c:v>
                </c:pt>
                <c:pt idx="7">
                  <c:v>Madera, mueble y corcho</c:v>
                </c:pt>
                <c:pt idx="8">
                  <c:v>Agraria</c:v>
                </c:pt>
                <c:pt idx="9">
                  <c:v>Industrias alimentarias</c:v>
                </c:pt>
                <c:pt idx="10">
                  <c:v>Transporte y mantenimiento de vehículos</c:v>
                </c:pt>
                <c:pt idx="11">
                  <c:v>Imagen personal</c:v>
                </c:pt>
                <c:pt idx="12">
                  <c:v>Edificación y obra civil</c:v>
                </c:pt>
                <c:pt idx="13">
                  <c:v>Energía y agua</c:v>
                </c:pt>
                <c:pt idx="14">
                  <c:v>Instalación y mantenimiento</c:v>
                </c:pt>
                <c:pt idx="15">
                  <c:v>Fabricación mecánica</c:v>
                </c:pt>
                <c:pt idx="16">
                  <c:v>Seguridad y medio ambiente</c:v>
                </c:pt>
                <c:pt idx="17">
                  <c:v>Hostelería y turismo</c:v>
                </c:pt>
                <c:pt idx="18">
                  <c:v>Electricidad y electrónica</c:v>
                </c:pt>
                <c:pt idx="19">
                  <c:v>Comercio y marketing</c:v>
                </c:pt>
                <c:pt idx="20">
                  <c:v>Informática y comunicaciones</c:v>
                </c:pt>
                <c:pt idx="21">
                  <c:v>Administración y gestión</c:v>
                </c:pt>
                <c:pt idx="22">
                  <c:v>Servicios socioculturales y a la comunidad</c:v>
                </c:pt>
                <c:pt idx="23">
                  <c:v>Formación complementaria</c:v>
                </c:pt>
              </c:strCache>
            </c:strRef>
          </c:cat>
          <c:val>
            <c:numRef>
              <c:f>Hoja11!$B$5:$B$28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7</c:v>
                </c:pt>
                <c:pt idx="8">
                  <c:v>8</c:v>
                </c:pt>
                <c:pt idx="9">
                  <c:v>8</c:v>
                </c:pt>
                <c:pt idx="10">
                  <c:v>9</c:v>
                </c:pt>
                <c:pt idx="11">
                  <c:v>11</c:v>
                </c:pt>
                <c:pt idx="12">
                  <c:v>14</c:v>
                </c:pt>
                <c:pt idx="13">
                  <c:v>14</c:v>
                </c:pt>
                <c:pt idx="14">
                  <c:v>16</c:v>
                </c:pt>
                <c:pt idx="15">
                  <c:v>22</c:v>
                </c:pt>
                <c:pt idx="16">
                  <c:v>26</c:v>
                </c:pt>
                <c:pt idx="17">
                  <c:v>28</c:v>
                </c:pt>
                <c:pt idx="18">
                  <c:v>29</c:v>
                </c:pt>
                <c:pt idx="19">
                  <c:v>79</c:v>
                </c:pt>
                <c:pt idx="20">
                  <c:v>137</c:v>
                </c:pt>
                <c:pt idx="21">
                  <c:v>150</c:v>
                </c:pt>
                <c:pt idx="22">
                  <c:v>151</c:v>
                </c:pt>
                <c:pt idx="23">
                  <c:v>227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4427-4D93-B87F-4C3B82B3A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56085888"/>
        <c:axId val="56169600"/>
        <c:extLst/>
      </c:barChart>
      <c:catAx>
        <c:axId val="56085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6169600"/>
        <c:crosses val="autoZero"/>
        <c:auto val="1"/>
        <c:lblAlgn val="ctr"/>
        <c:lblOffset val="100"/>
        <c:noMultiLvlLbl val="0"/>
      </c:catAx>
      <c:valAx>
        <c:axId val="561696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6085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solidFill>
            <a:schemeClr val="tx1">
              <a:lumMod val="65000"/>
              <a:lumOff val="35000"/>
            </a:schemeClr>
          </a:solidFill>
          <a:latin typeface="+mn-lt"/>
        </a:defRPr>
      </a:pPr>
      <a:endParaRPr lang="es-E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>
        <c:manualLayout>
          <c:layoutTarget val="inner"/>
          <c:xMode val="edge"/>
          <c:yMode val="edge"/>
          <c:x val="4.5625608505565858E-2"/>
          <c:y val="7.9120370370370396E-2"/>
          <c:w val="0.92448533848642689"/>
          <c:h val="0.813480242053076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Hoja12!$D$1</c:f>
              <c:strCache>
                <c:ptCount val="1"/>
              </c:strCache>
            </c:strRef>
          </c:tx>
          <c:spPr>
            <a:solidFill>
              <a:srgbClr val="005841"/>
            </a:solidFill>
            <a:ln>
              <a:noFill/>
            </a:ln>
            <a:effectLst/>
          </c:spPr>
          <c:invertIfNegative val="0"/>
          <c:cat>
            <c:numRef>
              <c:f>Hoja12!$C$2:$C$33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19</c:v>
                </c:pt>
                <c:pt idx="17">
                  <c:v>21</c:v>
                </c:pt>
                <c:pt idx="18">
                  <c:v>22</c:v>
                </c:pt>
                <c:pt idx="19">
                  <c:v>25</c:v>
                </c:pt>
                <c:pt idx="20">
                  <c:v>28</c:v>
                </c:pt>
                <c:pt idx="21">
                  <c:v>29</c:v>
                </c:pt>
                <c:pt idx="22">
                  <c:v>31</c:v>
                </c:pt>
                <c:pt idx="23">
                  <c:v>32</c:v>
                </c:pt>
                <c:pt idx="24">
                  <c:v>33</c:v>
                </c:pt>
                <c:pt idx="25">
                  <c:v>35</c:v>
                </c:pt>
                <c:pt idx="26">
                  <c:v>36</c:v>
                </c:pt>
                <c:pt idx="27">
                  <c:v>37</c:v>
                </c:pt>
                <c:pt idx="28">
                  <c:v>45</c:v>
                </c:pt>
                <c:pt idx="29">
                  <c:v>46</c:v>
                </c:pt>
                <c:pt idx="30">
                  <c:v>48</c:v>
                </c:pt>
                <c:pt idx="31">
                  <c:v>73</c:v>
                </c:pt>
              </c:numCache>
            </c:numRef>
          </c:cat>
          <c:val>
            <c:numRef>
              <c:f>Hoja12!$D$2:$D$33</c:f>
              <c:numCache>
                <c:formatCode>General</c:formatCode>
                <c:ptCount val="32"/>
                <c:pt idx="0">
                  <c:v>9</c:v>
                </c:pt>
                <c:pt idx="1">
                  <c:v>5</c:v>
                </c:pt>
                <c:pt idx="2">
                  <c:v>3</c:v>
                </c:pt>
                <c:pt idx="3">
                  <c:v>5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4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2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35-4978-9711-07527D8053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193408"/>
        <c:axId val="56194944"/>
      </c:barChart>
      <c:catAx>
        <c:axId val="56193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6194944"/>
        <c:crosses val="autoZero"/>
        <c:auto val="1"/>
        <c:lblAlgn val="ctr"/>
        <c:lblOffset val="100"/>
        <c:noMultiLvlLbl val="0"/>
      </c:catAx>
      <c:valAx>
        <c:axId val="561949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6193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</a:defRPr>
      </a:pPr>
      <a:endParaRPr lang="es-E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Conclusiones!$A$2</c:f>
              <c:strCache>
                <c:ptCount val="1"/>
                <c:pt idx="0">
                  <c:v>NBC</c:v>
                </c:pt>
              </c:strCache>
            </c:strRef>
          </c:tx>
          <c:spPr>
            <a:solidFill>
              <a:srgbClr val="005841"/>
            </a:solidFill>
            <a:ln>
              <a:solidFill>
                <a:srgbClr val="005841"/>
              </a:solidFill>
            </a:ln>
            <a:effectLst/>
          </c:spPr>
          <c:invertIfNegative val="0"/>
          <c:cat>
            <c:numRef>
              <c:f>Conclusiones!$B$1:$H$1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Conclusiones!$B$2:$H$2</c:f>
              <c:numCache>
                <c:formatCode>0.0</c:formatCode>
                <c:ptCount val="7"/>
                <c:pt idx="0">
                  <c:v>90</c:v>
                </c:pt>
                <c:pt idx="1">
                  <c:v>73.333333333333329</c:v>
                </c:pt>
                <c:pt idx="2">
                  <c:v>100</c:v>
                </c:pt>
                <c:pt idx="3">
                  <c:v>76.666666666666657</c:v>
                </c:pt>
                <c:pt idx="4">
                  <c:v>76.666666666666671</c:v>
                </c:pt>
                <c:pt idx="5">
                  <c:v>75.555555555555543</c:v>
                </c:pt>
                <c:pt idx="6">
                  <c:v>66.666666666666657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6C-4C1D-926C-45FD34604AE7}"/>
            </c:ext>
          </c:extLst>
        </c:ser>
        <c:ser>
          <c:idx val="1"/>
          <c:order val="1"/>
          <c:tx>
            <c:strRef>
              <c:f>Conclusiones!$A$3</c:f>
              <c:strCache>
                <c:ptCount val="1"/>
                <c:pt idx="0">
                  <c:v>NMC</c:v>
                </c:pt>
              </c:strCache>
            </c:strRef>
          </c:tx>
          <c:spPr>
            <a:solidFill>
              <a:srgbClr val="005841">
                <a:alpha val="70000"/>
              </a:srgbClr>
            </a:solidFill>
            <a:ln>
              <a:solidFill>
                <a:srgbClr val="005841">
                  <a:alpha val="60000"/>
                </a:srgbClr>
              </a:solidFill>
            </a:ln>
            <a:effectLst/>
          </c:spPr>
          <c:invertIfNegative val="0"/>
          <c:cat>
            <c:numRef>
              <c:f>Conclusiones!$B$1:$H$1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Conclusiones!$B$3:$H$3</c:f>
              <c:numCache>
                <c:formatCode>0.0</c:formatCode>
                <c:ptCount val="7"/>
                <c:pt idx="0">
                  <c:v>66.666666666666657</c:v>
                </c:pt>
                <c:pt idx="1">
                  <c:v>53.333333333333336</c:v>
                </c:pt>
                <c:pt idx="2">
                  <c:v>76.666666666666671</c:v>
                </c:pt>
                <c:pt idx="3">
                  <c:v>63.333333333333329</c:v>
                </c:pt>
                <c:pt idx="4">
                  <c:v>71.666666666666657</c:v>
                </c:pt>
                <c:pt idx="5">
                  <c:v>48.888888888888886</c:v>
                </c:pt>
                <c:pt idx="6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6C-4C1D-926C-45FD34604AE7}"/>
            </c:ext>
          </c:extLst>
        </c:ser>
        <c:ser>
          <c:idx val="2"/>
          <c:order val="2"/>
          <c:tx>
            <c:strRef>
              <c:f>Conclusiones!$A$4</c:f>
              <c:strCache>
                <c:ptCount val="1"/>
                <c:pt idx="0">
                  <c:v>NAC</c:v>
                </c:pt>
              </c:strCache>
            </c:strRef>
          </c:tx>
          <c:spPr>
            <a:solidFill>
              <a:srgbClr val="005841">
                <a:alpha val="50000"/>
              </a:srgbClr>
            </a:solidFill>
            <a:ln>
              <a:solidFill>
                <a:srgbClr val="005841">
                  <a:alpha val="40000"/>
                </a:srgbClr>
              </a:solidFill>
            </a:ln>
            <a:effectLst/>
          </c:spPr>
          <c:invertIfNegative val="0"/>
          <c:cat>
            <c:numRef>
              <c:f>Conclusiones!$B$1:$H$1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Conclusiones!$B$4:$H$4</c:f>
              <c:numCache>
                <c:formatCode>0.0</c:formatCode>
                <c:ptCount val="7"/>
                <c:pt idx="0">
                  <c:v>58.333333333333321</c:v>
                </c:pt>
                <c:pt idx="1">
                  <c:v>42.222222222222221</c:v>
                </c:pt>
                <c:pt idx="2">
                  <c:v>73.333333333333329</c:v>
                </c:pt>
                <c:pt idx="3">
                  <c:v>56.666666666666671</c:v>
                </c:pt>
                <c:pt idx="4">
                  <c:v>61.666666666666664</c:v>
                </c:pt>
                <c:pt idx="5">
                  <c:v>20</c:v>
                </c:pt>
                <c:pt idx="6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6C-4C1D-926C-45FD34604AE7}"/>
            </c:ext>
          </c:extLst>
        </c:ser>
        <c:ser>
          <c:idx val="3"/>
          <c:order val="3"/>
          <c:tx>
            <c:strRef>
              <c:f>Conclusiones!$A$5</c:f>
              <c:strCache>
                <c:ptCount val="1"/>
                <c:pt idx="0">
                  <c:v>NEC</c:v>
                </c:pt>
              </c:strCache>
            </c:strRef>
          </c:tx>
          <c:spPr>
            <a:solidFill>
              <a:srgbClr val="005841">
                <a:alpha val="30000"/>
              </a:srgbClr>
            </a:solidFill>
            <a:ln>
              <a:solidFill>
                <a:srgbClr val="005841">
                  <a:alpha val="20000"/>
                </a:srgbClr>
              </a:solidFill>
            </a:ln>
            <a:effectLst/>
          </c:spPr>
          <c:invertIfNegative val="0"/>
          <c:cat>
            <c:numRef>
              <c:f>Conclusiones!$B$1:$H$1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Conclusiones!$B$5:$H$5</c:f>
              <c:numCache>
                <c:formatCode>0.0</c:formatCode>
                <c:ptCount val="7"/>
                <c:pt idx="0">
                  <c:v>40</c:v>
                </c:pt>
                <c:pt idx="1">
                  <c:v>26.666666666666668</c:v>
                </c:pt>
                <c:pt idx="2">
                  <c:v>13.333333333333334</c:v>
                </c:pt>
                <c:pt idx="3">
                  <c:v>20</c:v>
                </c:pt>
                <c:pt idx="4">
                  <c:v>35</c:v>
                </c:pt>
                <c:pt idx="5">
                  <c:v>6.666666666666667</c:v>
                </c:pt>
                <c:pt idx="6">
                  <c:v>23.333333333333336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26C-4C1D-926C-45FD34604A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663296"/>
        <c:axId val="58664832"/>
      </c:barChart>
      <c:catAx>
        <c:axId val="5866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8664832"/>
        <c:crosses val="autoZero"/>
        <c:auto val="1"/>
        <c:lblAlgn val="ctr"/>
        <c:lblOffset val="100"/>
        <c:noMultiLvlLbl val="0"/>
      </c:catAx>
      <c:valAx>
        <c:axId val="5866483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58663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4D3A"/>
            </a:solidFill>
            <a:ln>
              <a:noFill/>
            </a:ln>
            <a:effectLst/>
          </c:spPr>
          <c:invertIfNegative val="0"/>
          <c:cat>
            <c:multiLvlStrRef>
              <c:f>[GC_AGREGADO_Pepe.xlsx]Explotaciones!$M$19:$AD$20</c:f>
              <c:multiLvlStrCache>
                <c:ptCount val="18"/>
                <c:lvl>
                  <c:pt idx="0">
                    <c:v>Hombres</c:v>
                  </c:pt>
                  <c:pt idx="1">
                    <c:v>Mujeres</c:v>
                  </c:pt>
                  <c:pt idx="4">
                    <c:v>Española</c:v>
                  </c:pt>
                  <c:pt idx="5">
                    <c:v>Otros UE</c:v>
                  </c:pt>
                  <c:pt idx="6">
                    <c:v>No UE</c:v>
                  </c:pt>
                  <c:pt idx="9">
                    <c:v>Sin estudios</c:v>
                  </c:pt>
                  <c:pt idx="10">
                    <c:v>Estudios básicos</c:v>
                  </c:pt>
                  <c:pt idx="11">
                    <c:v>Bachiller - FP</c:v>
                  </c:pt>
                  <c:pt idx="12">
                    <c:v>Universitario</c:v>
                  </c:pt>
                  <c:pt idx="15">
                    <c:v>&lt; 30</c:v>
                  </c:pt>
                  <c:pt idx="16">
                    <c:v>30 a 44</c:v>
                  </c:pt>
                  <c:pt idx="17">
                    <c:v>45 o más</c:v>
                  </c:pt>
                </c:lvl>
                <c:lvl>
                  <c:pt idx="0">
                    <c:v>Sexo</c:v>
                  </c:pt>
                  <c:pt idx="4">
                    <c:v>Nacionalidad</c:v>
                  </c:pt>
                  <c:pt idx="9">
                    <c:v>Nivel de estudios</c:v>
                  </c:pt>
                  <c:pt idx="15">
                    <c:v>Edad</c:v>
                  </c:pt>
                </c:lvl>
              </c:multiLvlStrCache>
            </c:multiLvlStrRef>
          </c:cat>
          <c:val>
            <c:numRef>
              <c:f>[GC_AGREGADO_Pepe.xlsx]Explotaciones!$M$21:$AD$21</c:f>
              <c:numCache>
                <c:formatCode>General</c:formatCode>
                <c:ptCount val="18"/>
                <c:pt idx="0">
                  <c:v>36.363636363636367</c:v>
                </c:pt>
                <c:pt idx="1">
                  <c:v>34.375</c:v>
                </c:pt>
                <c:pt idx="4">
                  <c:v>38.271604938271608</c:v>
                </c:pt>
                <c:pt idx="5">
                  <c:v>45.454545454545453</c:v>
                </c:pt>
                <c:pt idx="6">
                  <c:v>22.222222222222221</c:v>
                </c:pt>
                <c:pt idx="9">
                  <c:v>38.297872340425535</c:v>
                </c:pt>
                <c:pt idx="10">
                  <c:v>32.432432432432435</c:v>
                </c:pt>
                <c:pt idx="11">
                  <c:v>33.333333333333336</c:v>
                </c:pt>
                <c:pt idx="12">
                  <c:v>35.714285714285715</c:v>
                </c:pt>
                <c:pt idx="15">
                  <c:v>34.210526315789473</c:v>
                </c:pt>
                <c:pt idx="16">
                  <c:v>31.818181818181817</c:v>
                </c:pt>
                <c:pt idx="17">
                  <c:v>40.54054054054054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D5-4F2E-B848-86389D74EA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9236224"/>
        <c:axId val="109237760"/>
      </c:barChart>
      <c:catAx>
        <c:axId val="10923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ES"/>
          </a:p>
        </c:txPr>
        <c:crossAx val="109237760"/>
        <c:crosses val="autoZero"/>
        <c:auto val="1"/>
        <c:lblAlgn val="ctr"/>
        <c:lblOffset val="100"/>
        <c:noMultiLvlLbl val="0"/>
      </c:catAx>
      <c:valAx>
        <c:axId val="109237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ES"/>
          </a:p>
        </c:txPr>
        <c:crossAx val="109236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aseline="0">
          <a:latin typeface="Arial Narrow" panose="020B0606020202030204" pitchFamily="34" charset="0"/>
        </a:defRPr>
      </a:pPr>
      <a:endParaRPr lang="es-E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4D3A"/>
            </a:solidFill>
            <a:ln>
              <a:noFill/>
            </a:ln>
            <a:effectLst/>
          </c:spPr>
          <c:invertIfNegative val="0"/>
          <c:cat>
            <c:multiLvlStrRef>
              <c:f>'Tiempo empleo'!$M$19:$AD$20</c:f>
              <c:multiLvlStrCache>
                <c:ptCount val="18"/>
                <c:lvl>
                  <c:pt idx="0">
                    <c:v>Hombres</c:v>
                  </c:pt>
                  <c:pt idx="1">
                    <c:v>Mujeres</c:v>
                  </c:pt>
                  <c:pt idx="4">
                    <c:v>Española</c:v>
                  </c:pt>
                  <c:pt idx="5">
                    <c:v>Otros UE</c:v>
                  </c:pt>
                  <c:pt idx="6">
                    <c:v>No UE</c:v>
                  </c:pt>
                  <c:pt idx="9">
                    <c:v>Sin estudios</c:v>
                  </c:pt>
                  <c:pt idx="10">
                    <c:v>Estudios básicos</c:v>
                  </c:pt>
                  <c:pt idx="11">
                    <c:v>Bachiller - FP</c:v>
                  </c:pt>
                  <c:pt idx="12">
                    <c:v>Universitario</c:v>
                  </c:pt>
                  <c:pt idx="15">
                    <c:v>&lt; 30</c:v>
                  </c:pt>
                  <c:pt idx="16">
                    <c:v>30 a 44</c:v>
                  </c:pt>
                  <c:pt idx="17">
                    <c:v>45 o más</c:v>
                  </c:pt>
                </c:lvl>
                <c:lvl>
                  <c:pt idx="0">
                    <c:v>Sexo</c:v>
                  </c:pt>
                  <c:pt idx="4">
                    <c:v>Nacionalidad</c:v>
                  </c:pt>
                  <c:pt idx="9">
                    <c:v>Nivel de estudios</c:v>
                  </c:pt>
                  <c:pt idx="15">
                    <c:v>Edad</c:v>
                  </c:pt>
                </c:lvl>
              </c:multiLvlStrCache>
            </c:multiLvlStrRef>
          </c:cat>
          <c:val>
            <c:numRef>
              <c:f>'Tiempo empleo'!$M$21:$AD$21</c:f>
              <c:numCache>
                <c:formatCode>0.0</c:formatCode>
                <c:ptCount val="18"/>
                <c:pt idx="0">
                  <c:v>47.272727272727273</c:v>
                </c:pt>
                <c:pt idx="1">
                  <c:v>45.3125</c:v>
                </c:pt>
                <c:pt idx="4">
                  <c:v>48.148148148148145</c:v>
                </c:pt>
                <c:pt idx="5">
                  <c:v>36.363636363636367</c:v>
                </c:pt>
                <c:pt idx="6">
                  <c:v>44.444444444444443</c:v>
                </c:pt>
                <c:pt idx="9">
                  <c:v>46.808510638297875</c:v>
                </c:pt>
                <c:pt idx="10">
                  <c:v>40.909090909090907</c:v>
                </c:pt>
                <c:pt idx="11">
                  <c:v>50</c:v>
                </c:pt>
                <c:pt idx="12">
                  <c:v>42.857142857142854</c:v>
                </c:pt>
                <c:pt idx="15">
                  <c:v>44.736842105263158</c:v>
                </c:pt>
                <c:pt idx="16">
                  <c:v>52.272727272727273</c:v>
                </c:pt>
                <c:pt idx="17">
                  <c:v>40.54054054054054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3E-4EC2-AF53-145A75F061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839872"/>
        <c:axId val="67841408"/>
      </c:barChart>
      <c:catAx>
        <c:axId val="67839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67841408"/>
        <c:crosses val="autoZero"/>
        <c:auto val="1"/>
        <c:lblAlgn val="ctr"/>
        <c:lblOffset val="100"/>
        <c:noMultiLvlLbl val="0"/>
      </c:catAx>
      <c:valAx>
        <c:axId val="67841408"/>
        <c:scaling>
          <c:orientation val="minMax"/>
          <c:max val="5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67839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Hoja14!$C$11</c:f>
              <c:strCache>
                <c:ptCount val="1"/>
                <c:pt idx="0">
                  <c:v>Pública</c:v>
                </c:pt>
              </c:strCache>
            </c:strRef>
          </c:tx>
          <c:spPr>
            <a:solidFill>
              <a:srgbClr val="005841"/>
            </a:solidFill>
            <a:ln>
              <a:noFill/>
            </a:ln>
            <a:effectLst/>
          </c:spPr>
          <c:invertIfNegative val="0"/>
          <c:cat>
            <c:strRef>
              <c:f>Hoja14!$D$10:$E$10</c:f>
              <c:strCache>
                <c:ptCount val="2"/>
                <c:pt idx="0">
                  <c:v>Entidades Formativas</c:v>
                </c:pt>
                <c:pt idx="1">
                  <c:v>Centros Formativos</c:v>
                </c:pt>
              </c:strCache>
            </c:strRef>
          </c:cat>
          <c:val>
            <c:numRef>
              <c:f>Hoja14!$D$11:$E$11</c:f>
              <c:numCache>
                <c:formatCode>0</c:formatCode>
                <c:ptCount val="2"/>
                <c:pt idx="0">
                  <c:v>11</c:v>
                </c:pt>
                <c:pt idx="1">
                  <c:v>13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D16B-4BB9-954A-D35AB3E062B6}"/>
            </c:ext>
          </c:extLst>
        </c:ser>
        <c:ser>
          <c:idx val="1"/>
          <c:order val="1"/>
          <c:tx>
            <c:strRef>
              <c:f>Hoja14!$C$12</c:f>
              <c:strCache>
                <c:ptCount val="1"/>
                <c:pt idx="0">
                  <c:v>Privada</c:v>
                </c:pt>
              </c:strCache>
            </c:strRef>
          </c:tx>
          <c:spPr>
            <a:solidFill>
              <a:srgbClr val="005841">
                <a:alpha val="65000"/>
              </a:srgbClr>
            </a:solidFill>
            <a:ln>
              <a:noFill/>
            </a:ln>
            <a:effectLst/>
          </c:spPr>
          <c:invertIfNegative val="0"/>
          <c:cat>
            <c:strRef>
              <c:f>Hoja14!$D$10:$E$10</c:f>
              <c:strCache>
                <c:ptCount val="2"/>
                <c:pt idx="0">
                  <c:v>Entidades Formativas</c:v>
                </c:pt>
                <c:pt idx="1">
                  <c:v>Centros Formativos</c:v>
                </c:pt>
              </c:strCache>
            </c:strRef>
          </c:cat>
          <c:val>
            <c:numRef>
              <c:f>Hoja14!$D$12:$E$12</c:f>
              <c:numCache>
                <c:formatCode>0</c:formatCode>
                <c:ptCount val="2"/>
                <c:pt idx="0">
                  <c:v>38</c:v>
                </c:pt>
                <c:pt idx="1">
                  <c:v>53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1-D16B-4BB9-954A-D35AB3E062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30184320"/>
        <c:axId val="130185856"/>
        <c:extLst/>
      </c:barChart>
      <c:catAx>
        <c:axId val="13018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s-ES"/>
          </a:p>
        </c:txPr>
        <c:crossAx val="130185856"/>
        <c:crosses val="autoZero"/>
        <c:auto val="1"/>
        <c:lblAlgn val="ctr"/>
        <c:lblOffset val="100"/>
        <c:noMultiLvlLbl val="0"/>
      </c:catAx>
      <c:valAx>
        <c:axId val="130185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s-ES"/>
          </a:p>
        </c:txPr>
        <c:crossAx val="13018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 (Cuerpo)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latin typeface="Arial Narrow" panose="020B0606020202030204" pitchFamily="34" charset="0"/>
        </a:defRPr>
      </a:pPr>
      <a:endParaRPr lang="es-E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'Capacidad FPE Rioja'!$A$2</c:f>
              <c:strCache>
                <c:ptCount val="1"/>
                <c:pt idx="0">
                  <c:v>La Rioja</c:v>
                </c:pt>
              </c:strCache>
            </c:strRef>
          </c:tx>
          <c:spPr>
            <a:solidFill>
              <a:srgbClr val="005841"/>
            </a:solidFill>
            <a:ln>
              <a:noFill/>
            </a:ln>
            <a:effectLst/>
          </c:spPr>
          <c:invertIfNegative val="0"/>
          <c:cat>
            <c:strRef>
              <c:f>'Capacidad FPE Rioja'!$B$1:$D$1</c:f>
              <c:strCache>
                <c:ptCount val="3"/>
                <c:pt idx="0">
                  <c:v>Familias profesionales</c:v>
                </c:pt>
                <c:pt idx="1">
                  <c:v>Áreas Profesionales</c:v>
                </c:pt>
                <c:pt idx="2">
                  <c:v>Acciones Formativas</c:v>
                </c:pt>
              </c:strCache>
            </c:strRef>
          </c:cat>
          <c:val>
            <c:numRef>
              <c:f>'Capacidad FPE Rioja'!$B$2:$D$2</c:f>
              <c:numCache>
                <c:formatCode>General</c:formatCode>
                <c:ptCount val="3"/>
                <c:pt idx="0">
                  <c:v>23</c:v>
                </c:pt>
                <c:pt idx="1">
                  <c:v>62</c:v>
                </c:pt>
                <c:pt idx="2">
                  <c:v>168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A80E-4184-BD84-408B4F28F215}"/>
            </c:ext>
          </c:extLst>
        </c:ser>
        <c:ser>
          <c:idx val="1"/>
          <c:order val="1"/>
          <c:tx>
            <c:strRef>
              <c:f>'Capacidad FPE Rioja'!$A$3</c:f>
              <c:strCache>
                <c:ptCount val="1"/>
                <c:pt idx="0">
                  <c:v>España</c:v>
                </c:pt>
              </c:strCache>
            </c:strRef>
          </c:tx>
          <c:spPr>
            <a:solidFill>
              <a:srgbClr val="005841">
                <a:alpha val="65000"/>
              </a:srgbClr>
            </a:solidFill>
            <a:ln>
              <a:noFill/>
            </a:ln>
            <a:effectLst/>
          </c:spPr>
          <c:invertIfNegative val="0"/>
          <c:cat>
            <c:strRef>
              <c:f>'Capacidad FPE Rioja'!$B$1:$D$1</c:f>
              <c:strCache>
                <c:ptCount val="3"/>
                <c:pt idx="0">
                  <c:v>Familias profesionales</c:v>
                </c:pt>
                <c:pt idx="1">
                  <c:v>Áreas Profesionales</c:v>
                </c:pt>
                <c:pt idx="2">
                  <c:v>Acciones Formativas</c:v>
                </c:pt>
              </c:strCache>
            </c:strRef>
          </c:cat>
          <c:val>
            <c:numRef>
              <c:f>'Capacidad FPE Rioja'!$B$3:$D$3</c:f>
              <c:numCache>
                <c:formatCode>General</c:formatCode>
                <c:ptCount val="3"/>
                <c:pt idx="0">
                  <c:v>26</c:v>
                </c:pt>
                <c:pt idx="1">
                  <c:v>123</c:v>
                </c:pt>
                <c:pt idx="2">
                  <c:v>583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1-A80E-4184-BD84-408B4F28F2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30232320"/>
        <c:axId val="130233856"/>
        <c:extLst/>
      </c:barChart>
      <c:catAx>
        <c:axId val="13023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30233856"/>
        <c:crosses val="autoZero"/>
        <c:auto val="1"/>
        <c:lblAlgn val="ctr"/>
        <c:lblOffset val="100"/>
        <c:noMultiLvlLbl val="0"/>
      </c:catAx>
      <c:valAx>
        <c:axId val="130233856"/>
        <c:scaling>
          <c:orientation val="minMax"/>
          <c:max val="6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30232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solidFill>
            <a:schemeClr val="tx1">
              <a:lumMod val="65000"/>
              <a:lumOff val="35000"/>
            </a:schemeClr>
          </a:solidFill>
          <a:latin typeface="+mn-lt"/>
        </a:defRPr>
      </a:pPr>
      <a:endParaRPr lang="es-ES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4E729E-CB5F-4145-AE88-5C7A59877A7B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9ED4B62-AD94-4741-B6A0-7483CC6377A4}">
      <dgm:prSet phldrT="[Texto]" custT="1"/>
      <dgm:spPr>
        <a:solidFill>
          <a:srgbClr val="005841"/>
        </a:solidFill>
      </dgm:spPr>
      <dgm:t>
        <a:bodyPr/>
        <a:lstStyle/>
        <a:p>
          <a:pPr algn="ctr"/>
          <a:r>
            <a:rPr lang="es-ES" sz="9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Plan de Mejora</a:t>
          </a:r>
        </a:p>
      </dgm:t>
    </dgm:pt>
    <dgm:pt modelId="{B6BE1618-35CE-48E4-B30F-ED512BDFD10C}" type="parTrans" cxnId="{694CA185-B096-4D88-A2AB-6D6E223EE115}">
      <dgm:prSet/>
      <dgm:spPr/>
      <dgm:t>
        <a:bodyPr/>
        <a:lstStyle/>
        <a:p>
          <a:pPr algn="ctr"/>
          <a:endParaRPr lang="es-ES"/>
        </a:p>
      </dgm:t>
    </dgm:pt>
    <dgm:pt modelId="{CFC23D6A-5E99-4156-B682-479D6CF5E3DE}" type="sibTrans" cxnId="{694CA185-B096-4D88-A2AB-6D6E223EE115}">
      <dgm:prSet/>
      <dgm:spPr/>
      <dgm:t>
        <a:bodyPr/>
        <a:lstStyle/>
        <a:p>
          <a:pPr algn="ctr"/>
          <a:endParaRPr lang="es-ES"/>
        </a:p>
      </dgm:t>
    </dgm:pt>
    <dgm:pt modelId="{5A525FFA-A693-408C-AFB2-6215C730EA58}">
      <dgm:prSet phldrT="[Texto]" custT="1"/>
      <dgm:spPr>
        <a:solidFill>
          <a:srgbClr val="005841"/>
        </a:solidFill>
      </dgm:spPr>
      <dgm:t>
        <a:bodyPr/>
        <a:lstStyle/>
        <a:p>
          <a:pPr algn="ctr"/>
          <a:r>
            <a:rPr lang="es-ES" sz="9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Seguimiento del Plan</a:t>
          </a:r>
        </a:p>
      </dgm:t>
    </dgm:pt>
    <dgm:pt modelId="{FF642A5D-C27B-4294-8882-D0ED169B9863}" type="parTrans" cxnId="{EF584B1A-2FE0-45C6-9859-79932F6B1BD8}">
      <dgm:prSet/>
      <dgm:spPr/>
      <dgm:t>
        <a:bodyPr/>
        <a:lstStyle/>
        <a:p>
          <a:pPr algn="ctr"/>
          <a:endParaRPr lang="es-ES"/>
        </a:p>
      </dgm:t>
    </dgm:pt>
    <dgm:pt modelId="{37E1DFDA-CEFA-40BC-8D8D-1FB85A547E6A}" type="sibTrans" cxnId="{EF584B1A-2FE0-45C6-9859-79932F6B1BD8}">
      <dgm:prSet/>
      <dgm:spPr/>
      <dgm:t>
        <a:bodyPr/>
        <a:lstStyle/>
        <a:p>
          <a:pPr algn="ctr"/>
          <a:endParaRPr lang="es-ES"/>
        </a:p>
      </dgm:t>
    </dgm:pt>
    <dgm:pt modelId="{6A77A9E5-01EE-4B3F-AD57-77CC130AE371}">
      <dgm:prSet phldrT="[Texto]" custT="1"/>
      <dgm:spPr>
        <a:solidFill>
          <a:srgbClr val="005841"/>
        </a:solidFill>
      </dgm:spPr>
      <dgm:t>
        <a:bodyPr/>
        <a:lstStyle/>
        <a:p>
          <a:pPr algn="ctr"/>
          <a:r>
            <a:rPr lang="es-ES" sz="9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Revisión del Plan </a:t>
          </a:r>
        </a:p>
      </dgm:t>
    </dgm:pt>
    <dgm:pt modelId="{59519177-170E-44D0-99D8-2875592B9E98}" type="parTrans" cxnId="{CD678436-7A50-48F0-98AC-68B48D493FA0}">
      <dgm:prSet/>
      <dgm:spPr/>
      <dgm:t>
        <a:bodyPr/>
        <a:lstStyle/>
        <a:p>
          <a:endParaRPr lang="es-ES"/>
        </a:p>
      </dgm:t>
    </dgm:pt>
    <dgm:pt modelId="{1B90CCD2-04BA-4798-BEC5-0D9E612EFCA7}" type="sibTrans" cxnId="{CD678436-7A50-48F0-98AC-68B48D493FA0}">
      <dgm:prSet/>
      <dgm:spPr/>
      <dgm:t>
        <a:bodyPr/>
        <a:lstStyle/>
        <a:p>
          <a:endParaRPr lang="es-ES"/>
        </a:p>
      </dgm:t>
    </dgm:pt>
    <dgm:pt modelId="{59F909CF-9F50-470B-960C-F60459041FB2}">
      <dgm:prSet phldrT="[Texto]" custT="1"/>
      <dgm:spPr>
        <a:solidFill>
          <a:srgbClr val="005841"/>
        </a:solidFill>
      </dgm:spPr>
      <dgm:t>
        <a:bodyPr/>
        <a:lstStyle/>
        <a:p>
          <a:pPr algn="ctr"/>
          <a:r>
            <a:rPr lang="es-ES" sz="9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Finalización del Plan</a:t>
          </a:r>
        </a:p>
      </dgm:t>
    </dgm:pt>
    <dgm:pt modelId="{6F4E6C5D-21B7-4CDF-AFEA-6BAB713341BA}" type="parTrans" cxnId="{F66D2134-092B-4085-8F8A-65476688118F}">
      <dgm:prSet/>
      <dgm:spPr/>
      <dgm:t>
        <a:bodyPr/>
        <a:lstStyle/>
        <a:p>
          <a:endParaRPr lang="es-ES"/>
        </a:p>
      </dgm:t>
    </dgm:pt>
    <dgm:pt modelId="{21CDD88D-4BB3-4CE9-812D-808500016495}" type="sibTrans" cxnId="{F66D2134-092B-4085-8F8A-65476688118F}">
      <dgm:prSet/>
      <dgm:spPr/>
      <dgm:t>
        <a:bodyPr/>
        <a:lstStyle/>
        <a:p>
          <a:endParaRPr lang="es-ES"/>
        </a:p>
      </dgm:t>
    </dgm:pt>
    <dgm:pt modelId="{C093C581-3420-4E5B-8095-D07F851B2074}">
      <dgm:prSet phldrT="[Texto]" custT="1"/>
      <dgm:spPr>
        <a:solidFill>
          <a:srgbClr val="005841"/>
        </a:solidFill>
      </dgm:spPr>
      <dgm:t>
        <a:bodyPr/>
        <a:lstStyle/>
        <a:p>
          <a:pPr algn="ctr"/>
          <a:r>
            <a:rPr lang="es-ES" sz="9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Explicación del modelo </a:t>
          </a:r>
        </a:p>
      </dgm:t>
    </dgm:pt>
    <dgm:pt modelId="{17FCCD4E-5B2A-434A-93D6-634973B6E24A}" type="parTrans" cxnId="{C34664C4-6DF2-4946-B803-DFCF76CA90F3}">
      <dgm:prSet/>
      <dgm:spPr/>
      <dgm:t>
        <a:bodyPr/>
        <a:lstStyle/>
        <a:p>
          <a:endParaRPr lang="es-ES"/>
        </a:p>
      </dgm:t>
    </dgm:pt>
    <dgm:pt modelId="{B169D3FC-4230-42AD-9DDB-4C75F33EA67D}" type="sibTrans" cxnId="{C34664C4-6DF2-4946-B803-DFCF76CA90F3}">
      <dgm:prSet/>
      <dgm:spPr/>
      <dgm:t>
        <a:bodyPr/>
        <a:lstStyle/>
        <a:p>
          <a:endParaRPr lang="es-ES"/>
        </a:p>
      </dgm:t>
    </dgm:pt>
    <dgm:pt modelId="{5533CBE0-9AA3-4730-A8BC-B81B531E8040}">
      <dgm:prSet phldrT="[Texto]" custT="1"/>
      <dgm:spPr>
        <a:solidFill>
          <a:srgbClr val="005841"/>
        </a:solidFill>
      </dgm:spPr>
      <dgm:t>
        <a:bodyPr/>
        <a:lstStyle/>
        <a:p>
          <a:pPr algn="ctr"/>
          <a:r>
            <a:rPr lang="es-ES" sz="9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Evaluación inicial </a:t>
          </a:r>
        </a:p>
      </dgm:t>
    </dgm:pt>
    <dgm:pt modelId="{6D9CA6B9-E78F-4BEC-9C90-1A73AE2319C5}" type="sibTrans" cxnId="{0921B2F1-F28A-4719-96FE-852F277D31B7}">
      <dgm:prSet/>
      <dgm:spPr/>
      <dgm:t>
        <a:bodyPr/>
        <a:lstStyle/>
        <a:p>
          <a:pPr algn="ctr"/>
          <a:endParaRPr lang="es-ES"/>
        </a:p>
      </dgm:t>
    </dgm:pt>
    <dgm:pt modelId="{4A3D3453-39E8-4E25-B808-FB47257EDEE6}" type="parTrans" cxnId="{0921B2F1-F28A-4719-96FE-852F277D31B7}">
      <dgm:prSet/>
      <dgm:spPr/>
      <dgm:t>
        <a:bodyPr/>
        <a:lstStyle/>
        <a:p>
          <a:pPr algn="ctr"/>
          <a:endParaRPr lang="es-ES"/>
        </a:p>
      </dgm:t>
    </dgm:pt>
    <dgm:pt modelId="{5E7D5B29-8AC4-4FE8-9D07-5E7A950F7BB0}" type="pres">
      <dgm:prSet presAssocID="{574E729E-CB5F-4145-AE88-5C7A59877A7B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279BDD81-A456-4565-BB17-0D8C5B4A892B}" type="pres">
      <dgm:prSet presAssocID="{C093C581-3420-4E5B-8095-D07F851B2074}" presName="composite" presStyleCnt="0"/>
      <dgm:spPr/>
    </dgm:pt>
    <dgm:pt modelId="{F5586321-3B44-4B62-8828-3224952288E7}" type="pres">
      <dgm:prSet presAssocID="{C093C581-3420-4E5B-8095-D07F851B2074}" presName="bentUpArrow1" presStyleLbl="alignImgPlace1" presStyleIdx="0" presStyleCnt="5" custLinFactNeighborX="5549" custLinFactNeighborY="-62508"/>
      <dgm:spPr/>
    </dgm:pt>
    <dgm:pt modelId="{0E61FA8E-F208-4EA2-9659-192E008CE8B6}" type="pres">
      <dgm:prSet presAssocID="{C093C581-3420-4E5B-8095-D07F851B2074}" presName="ParentText" presStyleLbl="node1" presStyleIdx="0" presStyleCnt="6" custScaleX="112407" custScaleY="62408" custLinFactNeighborX="7920" custLinFactNeighborY="-3438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11955EE-EF19-4722-B5D2-64173A07ADF1}" type="pres">
      <dgm:prSet presAssocID="{C093C581-3420-4E5B-8095-D07F851B2074}" presName="Child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39A185F2-C28C-48E6-8C89-476C2C8604A3}" type="pres">
      <dgm:prSet presAssocID="{B169D3FC-4230-42AD-9DDB-4C75F33EA67D}" presName="sibTrans" presStyleCnt="0"/>
      <dgm:spPr/>
    </dgm:pt>
    <dgm:pt modelId="{A533C300-61AE-4C2A-B1C2-CE526069997A}" type="pres">
      <dgm:prSet presAssocID="{5533CBE0-9AA3-4730-A8BC-B81B531E8040}" presName="composite" presStyleCnt="0"/>
      <dgm:spPr/>
    </dgm:pt>
    <dgm:pt modelId="{50C50890-778B-4C8C-AFC4-F38CD9D0D2A2}" type="pres">
      <dgm:prSet presAssocID="{5533CBE0-9AA3-4730-A8BC-B81B531E8040}" presName="bentUpArrow1" presStyleLbl="alignImgPlace1" presStyleIdx="1" presStyleCnt="5" custLinFactNeighborX="441" custLinFactNeighborY="-79427"/>
      <dgm:spPr/>
    </dgm:pt>
    <dgm:pt modelId="{0D22D433-08CB-4698-A636-604F9D729685}" type="pres">
      <dgm:prSet presAssocID="{5533CBE0-9AA3-4730-A8BC-B81B531E8040}" presName="ParentText" presStyleLbl="node1" presStyleIdx="1" presStyleCnt="6" custScaleX="122239" custScaleY="53483" custLinFactNeighborX="5035" custLinFactNeighborY="-4486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8CF3DD8-89C9-4801-B0A3-C61D4C25AB5A}" type="pres">
      <dgm:prSet presAssocID="{5533CBE0-9AA3-4730-A8BC-B81B531E8040}" presName="Child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7615081-6DD5-403E-9C26-E7F33EE58B3C}" type="pres">
      <dgm:prSet presAssocID="{6D9CA6B9-E78F-4BEC-9C90-1A73AE2319C5}" presName="sibTrans" presStyleCnt="0"/>
      <dgm:spPr/>
    </dgm:pt>
    <dgm:pt modelId="{094DC550-890A-491F-B9BD-0EA5E8FF7C95}" type="pres">
      <dgm:prSet presAssocID="{A9ED4B62-AD94-4741-B6A0-7483CC6377A4}" presName="composite" presStyleCnt="0"/>
      <dgm:spPr/>
    </dgm:pt>
    <dgm:pt modelId="{9FE5C9D1-6A95-48AF-A388-7729A7301633}" type="pres">
      <dgm:prSet presAssocID="{A9ED4B62-AD94-4741-B6A0-7483CC6377A4}" presName="bentUpArrow1" presStyleLbl="alignImgPlace1" presStyleIdx="2" presStyleCnt="5" custLinFactNeighborX="11492" custLinFactNeighborY="-86146"/>
      <dgm:spPr/>
    </dgm:pt>
    <dgm:pt modelId="{9D835D78-832F-4914-874B-1D6C035F7C8B}" type="pres">
      <dgm:prSet presAssocID="{A9ED4B62-AD94-4741-B6A0-7483CC6377A4}" presName="ParentText" presStyleLbl="node1" presStyleIdx="2" presStyleCnt="6" custScaleX="100137" custScaleY="62579" custLinFactNeighborX="9245" custLinFactNeighborY="-5244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6A33305-A630-404D-8848-596B27C336F0}" type="pres">
      <dgm:prSet presAssocID="{A9ED4B62-AD94-4741-B6A0-7483CC6377A4}" presName="Child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31B5A6A-B427-4C4E-A6E2-2040E6790F2A}" type="pres">
      <dgm:prSet presAssocID="{CFC23D6A-5E99-4156-B682-479D6CF5E3DE}" presName="sibTrans" presStyleCnt="0"/>
      <dgm:spPr/>
    </dgm:pt>
    <dgm:pt modelId="{A72665FF-82C4-45EB-80B8-12C4C1CFA21E}" type="pres">
      <dgm:prSet presAssocID="{5A525FFA-A693-408C-AFB2-6215C730EA58}" presName="composite" presStyleCnt="0"/>
      <dgm:spPr/>
    </dgm:pt>
    <dgm:pt modelId="{559757F1-25CD-4D49-8D5F-6FC9B6BDE93A}" type="pres">
      <dgm:prSet presAssocID="{5A525FFA-A693-408C-AFB2-6215C730EA58}" presName="bentUpArrow1" presStyleLbl="alignImgPlace1" presStyleIdx="3" presStyleCnt="5" custLinFactY="-591" custLinFactNeighborX="3398" custLinFactNeighborY="-100000"/>
      <dgm:spPr/>
    </dgm:pt>
    <dgm:pt modelId="{270FDE92-9141-4051-84DD-5CAC5702C3F4}" type="pres">
      <dgm:prSet presAssocID="{5A525FFA-A693-408C-AFB2-6215C730EA58}" presName="ParentText" presStyleLbl="node1" presStyleIdx="3" presStyleCnt="6" custScaleX="132253" custScaleY="62760" custLinFactNeighborX="5684" custLinFactNeighborY="-6734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42DB24C-92FC-4189-9CFF-23B7EEB5E81F}" type="pres">
      <dgm:prSet presAssocID="{5A525FFA-A693-408C-AFB2-6215C730EA58}" presName="Child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62EA78D9-6257-47A1-8019-A1346B6EB548}" type="pres">
      <dgm:prSet presAssocID="{37E1DFDA-CEFA-40BC-8D8D-1FB85A547E6A}" presName="sibTrans" presStyleCnt="0"/>
      <dgm:spPr/>
    </dgm:pt>
    <dgm:pt modelId="{211CD5B6-DF14-4A66-98E4-B39209DF55CB}" type="pres">
      <dgm:prSet presAssocID="{6A77A9E5-01EE-4B3F-AD57-77CC130AE371}" presName="composite" presStyleCnt="0"/>
      <dgm:spPr/>
    </dgm:pt>
    <dgm:pt modelId="{16ED18E4-1F22-4D0A-8079-D13E48E23AAF}" type="pres">
      <dgm:prSet presAssocID="{6A77A9E5-01EE-4B3F-AD57-77CC130AE371}" presName="bentUpArrow1" presStyleLbl="alignImgPlace1" presStyleIdx="4" presStyleCnt="5" custLinFactY="-5268" custLinFactNeighborX="-10132" custLinFactNeighborY="-100000"/>
      <dgm:spPr/>
    </dgm:pt>
    <dgm:pt modelId="{922EA009-CADB-40DE-962A-36B6B281C96C}" type="pres">
      <dgm:prSet presAssocID="{6A77A9E5-01EE-4B3F-AD57-77CC130AE371}" presName="ParentText" presStyleLbl="node1" presStyleIdx="4" presStyleCnt="6" custScaleX="132371" custScaleY="67677" custLinFactNeighborX="11174" custLinFactNeighborY="-7228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C6F856A-18BB-47EA-944E-73B724661E11}" type="pres">
      <dgm:prSet presAssocID="{6A77A9E5-01EE-4B3F-AD57-77CC130AE371}" presName="ChildText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B2938DDA-5D17-43C6-BB27-85E6403DD560}" type="pres">
      <dgm:prSet presAssocID="{1B90CCD2-04BA-4798-BEC5-0D9E612EFCA7}" presName="sibTrans" presStyleCnt="0"/>
      <dgm:spPr/>
    </dgm:pt>
    <dgm:pt modelId="{8A110916-E3B7-48F7-A947-D7893F762773}" type="pres">
      <dgm:prSet presAssocID="{59F909CF-9F50-470B-960C-F60459041FB2}" presName="composite" presStyleCnt="0"/>
      <dgm:spPr/>
    </dgm:pt>
    <dgm:pt modelId="{3B01BFE9-5180-4331-A6F3-D023405D0736}" type="pres">
      <dgm:prSet presAssocID="{59F909CF-9F50-470B-960C-F60459041FB2}" presName="ParentText" presStyleLbl="node1" presStyleIdx="5" presStyleCnt="6" custScaleX="109090" custScaleY="55912" custLinFactNeighborX="63" custLinFactNeighborY="-6489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BD32F6A-5511-4818-B9B0-2200C8D515C0}" type="presOf" srcId="{6A77A9E5-01EE-4B3F-AD57-77CC130AE371}" destId="{922EA009-CADB-40DE-962A-36B6B281C96C}" srcOrd="0" destOrd="0" presId="urn:microsoft.com/office/officeart/2005/8/layout/StepDownProcess"/>
    <dgm:cxn modelId="{F66D2134-092B-4085-8F8A-65476688118F}" srcId="{574E729E-CB5F-4145-AE88-5C7A59877A7B}" destId="{59F909CF-9F50-470B-960C-F60459041FB2}" srcOrd="5" destOrd="0" parTransId="{6F4E6C5D-21B7-4CDF-AFEA-6BAB713341BA}" sibTransId="{21CDD88D-4BB3-4CE9-812D-808500016495}"/>
    <dgm:cxn modelId="{E16CECD0-ADCA-48C3-AC72-B026606BEF8B}" type="presOf" srcId="{5533CBE0-9AA3-4730-A8BC-B81B531E8040}" destId="{0D22D433-08CB-4698-A636-604F9D729685}" srcOrd="0" destOrd="0" presId="urn:microsoft.com/office/officeart/2005/8/layout/StepDownProcess"/>
    <dgm:cxn modelId="{C34664C4-6DF2-4946-B803-DFCF76CA90F3}" srcId="{574E729E-CB5F-4145-AE88-5C7A59877A7B}" destId="{C093C581-3420-4E5B-8095-D07F851B2074}" srcOrd="0" destOrd="0" parTransId="{17FCCD4E-5B2A-434A-93D6-634973B6E24A}" sibTransId="{B169D3FC-4230-42AD-9DDB-4C75F33EA67D}"/>
    <dgm:cxn modelId="{694CA185-B096-4D88-A2AB-6D6E223EE115}" srcId="{574E729E-CB5F-4145-AE88-5C7A59877A7B}" destId="{A9ED4B62-AD94-4741-B6A0-7483CC6377A4}" srcOrd="2" destOrd="0" parTransId="{B6BE1618-35CE-48E4-B30F-ED512BDFD10C}" sibTransId="{CFC23D6A-5E99-4156-B682-479D6CF5E3DE}"/>
    <dgm:cxn modelId="{32B01459-06F2-43F3-A3AA-2662EBAF9B48}" type="presOf" srcId="{574E729E-CB5F-4145-AE88-5C7A59877A7B}" destId="{5E7D5B29-8AC4-4FE8-9D07-5E7A950F7BB0}" srcOrd="0" destOrd="0" presId="urn:microsoft.com/office/officeart/2005/8/layout/StepDownProcess"/>
    <dgm:cxn modelId="{102485E5-243D-49B9-A378-E3814A212FFB}" type="presOf" srcId="{C093C581-3420-4E5B-8095-D07F851B2074}" destId="{0E61FA8E-F208-4EA2-9659-192E008CE8B6}" srcOrd="0" destOrd="0" presId="urn:microsoft.com/office/officeart/2005/8/layout/StepDownProcess"/>
    <dgm:cxn modelId="{5A7306FB-4EB8-461F-B718-A3DE5EC57BCA}" type="presOf" srcId="{A9ED4B62-AD94-4741-B6A0-7483CC6377A4}" destId="{9D835D78-832F-4914-874B-1D6C035F7C8B}" srcOrd="0" destOrd="0" presId="urn:microsoft.com/office/officeart/2005/8/layout/StepDownProcess"/>
    <dgm:cxn modelId="{CD678436-7A50-48F0-98AC-68B48D493FA0}" srcId="{574E729E-CB5F-4145-AE88-5C7A59877A7B}" destId="{6A77A9E5-01EE-4B3F-AD57-77CC130AE371}" srcOrd="4" destOrd="0" parTransId="{59519177-170E-44D0-99D8-2875592B9E98}" sibTransId="{1B90CCD2-04BA-4798-BEC5-0D9E612EFCA7}"/>
    <dgm:cxn modelId="{FB6614F8-9FEF-4E9D-A335-8016DF0CCEC5}" type="presOf" srcId="{5A525FFA-A693-408C-AFB2-6215C730EA58}" destId="{270FDE92-9141-4051-84DD-5CAC5702C3F4}" srcOrd="0" destOrd="0" presId="urn:microsoft.com/office/officeart/2005/8/layout/StepDownProcess"/>
    <dgm:cxn modelId="{0921B2F1-F28A-4719-96FE-852F277D31B7}" srcId="{574E729E-CB5F-4145-AE88-5C7A59877A7B}" destId="{5533CBE0-9AA3-4730-A8BC-B81B531E8040}" srcOrd="1" destOrd="0" parTransId="{4A3D3453-39E8-4E25-B808-FB47257EDEE6}" sibTransId="{6D9CA6B9-E78F-4BEC-9C90-1A73AE2319C5}"/>
    <dgm:cxn modelId="{EF584B1A-2FE0-45C6-9859-79932F6B1BD8}" srcId="{574E729E-CB5F-4145-AE88-5C7A59877A7B}" destId="{5A525FFA-A693-408C-AFB2-6215C730EA58}" srcOrd="3" destOrd="0" parTransId="{FF642A5D-C27B-4294-8882-D0ED169B9863}" sibTransId="{37E1DFDA-CEFA-40BC-8D8D-1FB85A547E6A}"/>
    <dgm:cxn modelId="{DFAFCAC0-B83A-4423-A6CD-0481A2665296}" type="presOf" srcId="{59F909CF-9F50-470B-960C-F60459041FB2}" destId="{3B01BFE9-5180-4331-A6F3-D023405D0736}" srcOrd="0" destOrd="0" presId="urn:microsoft.com/office/officeart/2005/8/layout/StepDownProcess"/>
    <dgm:cxn modelId="{0657E0D7-4BF6-48AA-B4FA-2204F23E440B}" type="presParOf" srcId="{5E7D5B29-8AC4-4FE8-9D07-5E7A950F7BB0}" destId="{279BDD81-A456-4565-BB17-0D8C5B4A892B}" srcOrd="0" destOrd="0" presId="urn:microsoft.com/office/officeart/2005/8/layout/StepDownProcess"/>
    <dgm:cxn modelId="{09A9FD95-980D-4F1C-B4A3-4917A1D795B2}" type="presParOf" srcId="{279BDD81-A456-4565-BB17-0D8C5B4A892B}" destId="{F5586321-3B44-4B62-8828-3224952288E7}" srcOrd="0" destOrd="0" presId="urn:microsoft.com/office/officeart/2005/8/layout/StepDownProcess"/>
    <dgm:cxn modelId="{DF37F837-A2D5-45E9-B944-0080282137D2}" type="presParOf" srcId="{279BDD81-A456-4565-BB17-0D8C5B4A892B}" destId="{0E61FA8E-F208-4EA2-9659-192E008CE8B6}" srcOrd="1" destOrd="0" presId="urn:microsoft.com/office/officeart/2005/8/layout/StepDownProcess"/>
    <dgm:cxn modelId="{C8B96A9C-5616-4860-B149-CCD66B74089E}" type="presParOf" srcId="{279BDD81-A456-4565-BB17-0D8C5B4A892B}" destId="{011955EE-EF19-4722-B5D2-64173A07ADF1}" srcOrd="2" destOrd="0" presId="urn:microsoft.com/office/officeart/2005/8/layout/StepDownProcess"/>
    <dgm:cxn modelId="{2D3E50BC-B937-4A8B-9B96-0E227E297E7C}" type="presParOf" srcId="{5E7D5B29-8AC4-4FE8-9D07-5E7A950F7BB0}" destId="{39A185F2-C28C-48E6-8C89-476C2C8604A3}" srcOrd="1" destOrd="0" presId="urn:microsoft.com/office/officeart/2005/8/layout/StepDownProcess"/>
    <dgm:cxn modelId="{8F67E654-56C9-4022-AF29-881A23912703}" type="presParOf" srcId="{5E7D5B29-8AC4-4FE8-9D07-5E7A950F7BB0}" destId="{A533C300-61AE-4C2A-B1C2-CE526069997A}" srcOrd="2" destOrd="0" presId="urn:microsoft.com/office/officeart/2005/8/layout/StepDownProcess"/>
    <dgm:cxn modelId="{6C78BAA0-8DB9-4CCF-96EA-54BA73D8FDA7}" type="presParOf" srcId="{A533C300-61AE-4C2A-B1C2-CE526069997A}" destId="{50C50890-778B-4C8C-AFC4-F38CD9D0D2A2}" srcOrd="0" destOrd="0" presId="urn:microsoft.com/office/officeart/2005/8/layout/StepDownProcess"/>
    <dgm:cxn modelId="{C0CC3B95-76D0-4124-9532-E2F93D8C738B}" type="presParOf" srcId="{A533C300-61AE-4C2A-B1C2-CE526069997A}" destId="{0D22D433-08CB-4698-A636-604F9D729685}" srcOrd="1" destOrd="0" presId="urn:microsoft.com/office/officeart/2005/8/layout/StepDownProcess"/>
    <dgm:cxn modelId="{60569D02-58F7-4EB7-B2E6-C4957E0665D6}" type="presParOf" srcId="{A533C300-61AE-4C2A-B1C2-CE526069997A}" destId="{08CF3DD8-89C9-4801-B0A3-C61D4C25AB5A}" srcOrd="2" destOrd="0" presId="urn:microsoft.com/office/officeart/2005/8/layout/StepDownProcess"/>
    <dgm:cxn modelId="{79E19822-A941-4916-BCA1-7B6E19B46A5B}" type="presParOf" srcId="{5E7D5B29-8AC4-4FE8-9D07-5E7A950F7BB0}" destId="{47615081-6DD5-403E-9C26-E7F33EE58B3C}" srcOrd="3" destOrd="0" presId="urn:microsoft.com/office/officeart/2005/8/layout/StepDownProcess"/>
    <dgm:cxn modelId="{F36AA20D-31D1-49E5-B026-926D1968F834}" type="presParOf" srcId="{5E7D5B29-8AC4-4FE8-9D07-5E7A950F7BB0}" destId="{094DC550-890A-491F-B9BD-0EA5E8FF7C95}" srcOrd="4" destOrd="0" presId="urn:microsoft.com/office/officeart/2005/8/layout/StepDownProcess"/>
    <dgm:cxn modelId="{87222398-6783-4FE6-AE93-9F36D2E96D45}" type="presParOf" srcId="{094DC550-890A-491F-B9BD-0EA5E8FF7C95}" destId="{9FE5C9D1-6A95-48AF-A388-7729A7301633}" srcOrd="0" destOrd="0" presId="urn:microsoft.com/office/officeart/2005/8/layout/StepDownProcess"/>
    <dgm:cxn modelId="{7A522894-D393-4DA5-B18C-D0CD2B939F12}" type="presParOf" srcId="{094DC550-890A-491F-B9BD-0EA5E8FF7C95}" destId="{9D835D78-832F-4914-874B-1D6C035F7C8B}" srcOrd="1" destOrd="0" presId="urn:microsoft.com/office/officeart/2005/8/layout/StepDownProcess"/>
    <dgm:cxn modelId="{421368C9-E7F4-4A14-BA8D-C0E6C8F3A7B8}" type="presParOf" srcId="{094DC550-890A-491F-B9BD-0EA5E8FF7C95}" destId="{76A33305-A630-404D-8848-596B27C336F0}" srcOrd="2" destOrd="0" presId="urn:microsoft.com/office/officeart/2005/8/layout/StepDownProcess"/>
    <dgm:cxn modelId="{364EE8B3-B614-4EE7-A202-C3792C80F3BB}" type="presParOf" srcId="{5E7D5B29-8AC4-4FE8-9D07-5E7A950F7BB0}" destId="{531B5A6A-B427-4C4E-A6E2-2040E6790F2A}" srcOrd="5" destOrd="0" presId="urn:microsoft.com/office/officeart/2005/8/layout/StepDownProcess"/>
    <dgm:cxn modelId="{D6507B88-3609-4AE0-9C1A-412AC78523C2}" type="presParOf" srcId="{5E7D5B29-8AC4-4FE8-9D07-5E7A950F7BB0}" destId="{A72665FF-82C4-45EB-80B8-12C4C1CFA21E}" srcOrd="6" destOrd="0" presId="urn:microsoft.com/office/officeart/2005/8/layout/StepDownProcess"/>
    <dgm:cxn modelId="{99F58E3A-6307-4B83-A877-5E81BD02976F}" type="presParOf" srcId="{A72665FF-82C4-45EB-80B8-12C4C1CFA21E}" destId="{559757F1-25CD-4D49-8D5F-6FC9B6BDE93A}" srcOrd="0" destOrd="0" presId="urn:microsoft.com/office/officeart/2005/8/layout/StepDownProcess"/>
    <dgm:cxn modelId="{6099A009-0C62-46C4-9043-8F5DE859EEB1}" type="presParOf" srcId="{A72665FF-82C4-45EB-80B8-12C4C1CFA21E}" destId="{270FDE92-9141-4051-84DD-5CAC5702C3F4}" srcOrd="1" destOrd="0" presId="urn:microsoft.com/office/officeart/2005/8/layout/StepDownProcess"/>
    <dgm:cxn modelId="{DF3955B4-3C39-432D-B0AC-B35E93A81CC1}" type="presParOf" srcId="{A72665FF-82C4-45EB-80B8-12C4C1CFA21E}" destId="{542DB24C-92FC-4189-9CFF-23B7EEB5E81F}" srcOrd="2" destOrd="0" presId="urn:microsoft.com/office/officeart/2005/8/layout/StepDownProcess"/>
    <dgm:cxn modelId="{5C5544AD-5E4D-4D17-AB7F-090969918250}" type="presParOf" srcId="{5E7D5B29-8AC4-4FE8-9D07-5E7A950F7BB0}" destId="{62EA78D9-6257-47A1-8019-A1346B6EB548}" srcOrd="7" destOrd="0" presId="urn:microsoft.com/office/officeart/2005/8/layout/StepDownProcess"/>
    <dgm:cxn modelId="{290D6C6B-C917-4A8C-A80F-829029F40AD2}" type="presParOf" srcId="{5E7D5B29-8AC4-4FE8-9D07-5E7A950F7BB0}" destId="{211CD5B6-DF14-4A66-98E4-B39209DF55CB}" srcOrd="8" destOrd="0" presId="urn:microsoft.com/office/officeart/2005/8/layout/StepDownProcess"/>
    <dgm:cxn modelId="{222B7C32-2C13-4117-A934-8A46152170E8}" type="presParOf" srcId="{211CD5B6-DF14-4A66-98E4-B39209DF55CB}" destId="{16ED18E4-1F22-4D0A-8079-D13E48E23AAF}" srcOrd="0" destOrd="0" presId="urn:microsoft.com/office/officeart/2005/8/layout/StepDownProcess"/>
    <dgm:cxn modelId="{B4A5ABD0-88A8-420A-82FB-3A23A105B496}" type="presParOf" srcId="{211CD5B6-DF14-4A66-98E4-B39209DF55CB}" destId="{922EA009-CADB-40DE-962A-36B6B281C96C}" srcOrd="1" destOrd="0" presId="urn:microsoft.com/office/officeart/2005/8/layout/StepDownProcess"/>
    <dgm:cxn modelId="{B98E2FEC-35CA-4AD1-9FCF-46C62DB6970C}" type="presParOf" srcId="{211CD5B6-DF14-4A66-98E4-B39209DF55CB}" destId="{8C6F856A-18BB-47EA-944E-73B724661E11}" srcOrd="2" destOrd="0" presId="urn:microsoft.com/office/officeart/2005/8/layout/StepDownProcess"/>
    <dgm:cxn modelId="{D5139A38-28A8-4D1F-8C7F-8E0B08F9CA14}" type="presParOf" srcId="{5E7D5B29-8AC4-4FE8-9D07-5E7A950F7BB0}" destId="{B2938DDA-5D17-43C6-BB27-85E6403DD560}" srcOrd="9" destOrd="0" presId="urn:microsoft.com/office/officeart/2005/8/layout/StepDownProcess"/>
    <dgm:cxn modelId="{5897FE1A-247E-412A-9EB4-38DDF341401E}" type="presParOf" srcId="{5E7D5B29-8AC4-4FE8-9D07-5E7A950F7BB0}" destId="{8A110916-E3B7-48F7-A947-D7893F762773}" srcOrd="10" destOrd="0" presId="urn:microsoft.com/office/officeart/2005/8/layout/StepDownProcess"/>
    <dgm:cxn modelId="{144F45CF-641E-414F-9F1C-6FA959120CB4}" type="presParOf" srcId="{8A110916-E3B7-48F7-A947-D7893F762773}" destId="{3B01BFE9-5180-4331-A6F3-D023405D0736}" srcOrd="0" destOrd="0" presId="urn:microsoft.com/office/officeart/2005/8/layout/StepDownProcess"/>
  </dgm:cxnLst>
  <dgm:bg>
    <a:solidFill>
      <a:srgbClr val="C1FFEF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586321-3B44-4B62-8828-3224952288E7}">
      <dsp:nvSpPr>
        <dsp:cNvPr id="0" name=""/>
        <dsp:cNvSpPr/>
      </dsp:nvSpPr>
      <dsp:spPr>
        <a:xfrm rot="5400000">
          <a:off x="160908" y="191595"/>
          <a:ext cx="366709" cy="41748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61FA8E-F208-4EA2-9659-192E008CE8B6}">
      <dsp:nvSpPr>
        <dsp:cNvPr id="0" name=""/>
        <dsp:cNvSpPr/>
      </dsp:nvSpPr>
      <dsp:spPr>
        <a:xfrm>
          <a:off x="51182" y="0"/>
          <a:ext cx="693914" cy="269668"/>
        </a:xfrm>
        <a:prstGeom prst="roundRect">
          <a:avLst>
            <a:gd name="adj" fmla="val 16670"/>
          </a:avLst>
        </a:prstGeom>
        <a:solidFill>
          <a:srgbClr val="00584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Explicación del modelo </a:t>
          </a:r>
        </a:p>
      </dsp:txBody>
      <dsp:txXfrm>
        <a:off x="64348" y="13166"/>
        <a:ext cx="667582" cy="243336"/>
      </dsp:txXfrm>
    </dsp:sp>
    <dsp:sp modelId="{011955EE-EF19-4722-B5D2-64173A07ADF1}">
      <dsp:nvSpPr>
        <dsp:cNvPr id="0" name=""/>
        <dsp:cNvSpPr/>
      </dsp:nvSpPr>
      <dsp:spPr>
        <a:xfrm>
          <a:off x="657909" y="55524"/>
          <a:ext cx="448982" cy="349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50890-778B-4C8C-AFC4-F38CD9D0D2A2}">
      <dsp:nvSpPr>
        <dsp:cNvPr id="0" name=""/>
        <dsp:cNvSpPr/>
      </dsp:nvSpPr>
      <dsp:spPr>
        <a:xfrm rot="5400000">
          <a:off x="700139" y="573738"/>
          <a:ext cx="366709" cy="41748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22D433-08CB-4698-A636-604F9D729685}">
      <dsp:nvSpPr>
        <dsp:cNvPr id="0" name=""/>
        <dsp:cNvSpPr/>
      </dsp:nvSpPr>
      <dsp:spPr>
        <a:xfrm>
          <a:off x="563581" y="365123"/>
          <a:ext cx="754609" cy="231103"/>
        </a:xfrm>
        <a:prstGeom prst="roundRect">
          <a:avLst>
            <a:gd name="adj" fmla="val 16670"/>
          </a:avLst>
        </a:prstGeom>
        <a:solidFill>
          <a:srgbClr val="00584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Evaluación inicial </a:t>
          </a:r>
        </a:p>
      </dsp:txBody>
      <dsp:txXfrm>
        <a:off x="574865" y="376407"/>
        <a:ext cx="732041" cy="208535"/>
      </dsp:txXfrm>
    </dsp:sp>
    <dsp:sp modelId="{08CF3DD8-89C9-4801-B0A3-C61D4C25AB5A}">
      <dsp:nvSpPr>
        <dsp:cNvPr id="0" name=""/>
        <dsp:cNvSpPr/>
      </dsp:nvSpPr>
      <dsp:spPr>
        <a:xfrm>
          <a:off x="1218465" y="499710"/>
          <a:ext cx="448982" cy="349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E5C9D1-6A95-48AF-A388-7729A7301633}">
      <dsp:nvSpPr>
        <dsp:cNvPr id="0" name=""/>
        <dsp:cNvSpPr/>
      </dsp:nvSpPr>
      <dsp:spPr>
        <a:xfrm rot="5400000">
          <a:off x="1208263" y="993285"/>
          <a:ext cx="366709" cy="41748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835D78-832F-4914-874B-1D6C035F7C8B}">
      <dsp:nvSpPr>
        <dsp:cNvPr id="0" name=""/>
        <dsp:cNvSpPr/>
      </dsp:nvSpPr>
      <dsp:spPr>
        <a:xfrm>
          <a:off x="1119779" y="756913"/>
          <a:ext cx="618169" cy="270407"/>
        </a:xfrm>
        <a:prstGeom prst="roundRect">
          <a:avLst>
            <a:gd name="adj" fmla="val 16670"/>
          </a:avLst>
        </a:prstGeom>
        <a:solidFill>
          <a:srgbClr val="00584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Plan de Mejora</a:t>
          </a:r>
        </a:p>
      </dsp:txBody>
      <dsp:txXfrm>
        <a:off x="1132982" y="770116"/>
        <a:ext cx="591763" cy="244001"/>
      </dsp:txXfrm>
    </dsp:sp>
    <dsp:sp modelId="{76A33305-A630-404D-8848-596B27C336F0}">
      <dsp:nvSpPr>
        <dsp:cNvPr id="0" name=""/>
        <dsp:cNvSpPr/>
      </dsp:nvSpPr>
      <dsp:spPr>
        <a:xfrm>
          <a:off x="1680453" y="943897"/>
          <a:ext cx="448982" cy="349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9757F1-25CD-4D49-8D5F-6FC9B6BDE93A}">
      <dsp:nvSpPr>
        <dsp:cNvPr id="0" name=""/>
        <dsp:cNvSpPr/>
      </dsp:nvSpPr>
      <dsp:spPr>
        <a:xfrm rot="5400000">
          <a:off x="1803810" y="1384501"/>
          <a:ext cx="366709" cy="41748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0FDE92-9141-4051-84DD-5CAC5702C3F4}">
      <dsp:nvSpPr>
        <dsp:cNvPr id="0" name=""/>
        <dsp:cNvSpPr/>
      </dsp:nvSpPr>
      <dsp:spPr>
        <a:xfrm>
          <a:off x="1628004" y="1136338"/>
          <a:ext cx="816428" cy="271189"/>
        </a:xfrm>
        <a:prstGeom prst="roundRect">
          <a:avLst>
            <a:gd name="adj" fmla="val 16670"/>
          </a:avLst>
        </a:prstGeom>
        <a:solidFill>
          <a:srgbClr val="00584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Seguimiento del Plan</a:t>
          </a:r>
        </a:p>
      </dsp:txBody>
      <dsp:txXfrm>
        <a:off x="1641245" y="1149579"/>
        <a:ext cx="789946" cy="244707"/>
      </dsp:txXfrm>
    </dsp:sp>
    <dsp:sp modelId="{542DB24C-92FC-4189-9CFF-23B7EEB5E81F}">
      <dsp:nvSpPr>
        <dsp:cNvPr id="0" name=""/>
        <dsp:cNvSpPr/>
      </dsp:nvSpPr>
      <dsp:spPr>
        <a:xfrm>
          <a:off x="2309792" y="1388084"/>
          <a:ext cx="448982" cy="349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D18E4-1F22-4D0A-8079-D13E48E23AAF}">
      <dsp:nvSpPr>
        <dsp:cNvPr id="0" name=""/>
        <dsp:cNvSpPr/>
      </dsp:nvSpPr>
      <dsp:spPr>
        <a:xfrm rot="5400000">
          <a:off x="2277897" y="1811537"/>
          <a:ext cx="366709" cy="41748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2EA009-CADB-40DE-962A-36B6B281C96C}">
      <dsp:nvSpPr>
        <dsp:cNvPr id="0" name=""/>
        <dsp:cNvSpPr/>
      </dsp:nvSpPr>
      <dsp:spPr>
        <a:xfrm>
          <a:off x="2192104" y="1548538"/>
          <a:ext cx="817157" cy="292436"/>
        </a:xfrm>
        <a:prstGeom prst="roundRect">
          <a:avLst>
            <a:gd name="adj" fmla="val 16670"/>
          </a:avLst>
        </a:prstGeom>
        <a:solidFill>
          <a:srgbClr val="00584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Revisión del Plan </a:t>
          </a:r>
        </a:p>
      </dsp:txBody>
      <dsp:txXfrm>
        <a:off x="2206382" y="1562816"/>
        <a:ext cx="788601" cy="263880"/>
      </dsp:txXfrm>
    </dsp:sp>
    <dsp:sp modelId="{8C6F856A-18BB-47EA-944E-73B724661E11}">
      <dsp:nvSpPr>
        <dsp:cNvPr id="0" name=""/>
        <dsp:cNvSpPr/>
      </dsp:nvSpPr>
      <dsp:spPr>
        <a:xfrm>
          <a:off x="2840364" y="1832271"/>
          <a:ext cx="448982" cy="349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01BFE9-5180-4331-A6F3-D023405D0736}">
      <dsp:nvSpPr>
        <dsp:cNvPr id="0" name=""/>
        <dsp:cNvSpPr/>
      </dsp:nvSpPr>
      <dsp:spPr>
        <a:xfrm>
          <a:off x="2653722" y="1996055"/>
          <a:ext cx="673437" cy="241599"/>
        </a:xfrm>
        <a:prstGeom prst="roundRect">
          <a:avLst>
            <a:gd name="adj" fmla="val 16670"/>
          </a:avLst>
        </a:prstGeom>
        <a:solidFill>
          <a:srgbClr val="00584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Finalización del Plan</a:t>
          </a:r>
        </a:p>
      </dsp:txBody>
      <dsp:txXfrm>
        <a:off x="2665518" y="2007851"/>
        <a:ext cx="649845" cy="2180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844AE-0D59-480B-9EBC-05570463AA40}" type="datetimeFigureOut">
              <a:rPr lang="es-ES" smtClean="0"/>
              <a:t>13/07/2022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15F4F-0F26-468F-AD5B-E88B82F288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3028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15F4F-0F26-468F-AD5B-E88B82F288CD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3524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15F4F-0F26-468F-AD5B-E88B82F288CD}" type="slidenum">
              <a:rPr lang="es-ES" smtClean="0"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4236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15F4F-0F26-468F-AD5B-E88B82F288CD}" type="slidenum">
              <a:rPr lang="es-ES" smtClean="0"/>
              <a:t>27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590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15F4F-0F26-468F-AD5B-E88B82F288CD}" type="slidenum">
              <a:rPr lang="es-ES" smtClean="0"/>
              <a:t>28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8141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8B81-B990-4CDD-ABE1-92223FB311ED}" type="datetimeFigureOut">
              <a:rPr lang="es-ES" smtClean="0"/>
              <a:t>13/07/2022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99D2-8982-42F9-897B-8566E9D36A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0565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8B81-B990-4CDD-ABE1-92223FB311ED}" type="datetimeFigureOut">
              <a:rPr lang="es-ES" smtClean="0"/>
              <a:t>13/07/2022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99D2-8982-42F9-897B-8566E9D36A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9213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8B81-B990-4CDD-ABE1-92223FB311ED}" type="datetimeFigureOut">
              <a:rPr lang="es-ES" smtClean="0"/>
              <a:t>13/07/2022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99D2-8982-42F9-897B-8566E9D36A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2040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8B81-B990-4CDD-ABE1-92223FB311ED}" type="datetimeFigureOut">
              <a:rPr lang="es-ES" smtClean="0"/>
              <a:t>13/07/2022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99D2-8982-42F9-897B-8566E9D36A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1587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8B81-B990-4CDD-ABE1-92223FB311ED}" type="datetimeFigureOut">
              <a:rPr lang="es-ES" smtClean="0"/>
              <a:t>13/07/2022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99D2-8982-42F9-897B-8566E9D36A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5062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8B81-B990-4CDD-ABE1-92223FB311ED}" type="datetimeFigureOut">
              <a:rPr lang="es-ES" smtClean="0"/>
              <a:t>13/07/2022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99D2-8982-42F9-897B-8566E9D36A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0100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8B81-B990-4CDD-ABE1-92223FB311ED}" type="datetimeFigureOut">
              <a:rPr lang="es-ES" smtClean="0"/>
              <a:t>13/07/2022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99D2-8982-42F9-897B-8566E9D36A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0922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8B81-B990-4CDD-ABE1-92223FB311ED}" type="datetimeFigureOut">
              <a:rPr lang="es-ES" smtClean="0"/>
              <a:t>13/07/2022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99D2-8982-42F9-897B-8566E9D36A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306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8B81-B990-4CDD-ABE1-92223FB311ED}" type="datetimeFigureOut">
              <a:rPr lang="es-ES" smtClean="0"/>
              <a:t>13/07/2022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99D2-8982-42F9-897B-8566E9D36A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3888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8B81-B990-4CDD-ABE1-92223FB311ED}" type="datetimeFigureOut">
              <a:rPr lang="es-ES" smtClean="0"/>
              <a:t>13/07/2022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99D2-8982-42F9-897B-8566E9D36A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3579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8B81-B990-4CDD-ABE1-92223FB311ED}" type="datetimeFigureOut">
              <a:rPr lang="es-ES" smtClean="0"/>
              <a:t>13/07/2022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99D2-8982-42F9-897B-8566E9D36A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321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68B81-B990-4CDD-ABE1-92223FB311ED}" type="datetimeFigureOut">
              <a:rPr lang="es-ES" smtClean="0"/>
              <a:t>13/07/2022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99D2-8982-42F9-897B-8566E9D36A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7999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5.xml"/><Relationship Id="rId3" Type="http://schemas.openxmlformats.org/officeDocument/2006/relationships/chart" Target="../charts/chart10.xml"/><Relationship Id="rId7" Type="http://schemas.openxmlformats.org/officeDocument/2006/relationships/chart" Target="../charts/chart1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3.xml"/><Relationship Id="rId5" Type="http://schemas.openxmlformats.org/officeDocument/2006/relationships/chart" Target="../charts/chart12.xml"/><Relationship Id="rId10" Type="http://schemas.openxmlformats.org/officeDocument/2006/relationships/chart" Target="../charts/chart17.xml"/><Relationship Id="rId4" Type="http://schemas.openxmlformats.org/officeDocument/2006/relationships/chart" Target="../charts/chart11.xml"/><Relationship Id="rId9" Type="http://schemas.openxmlformats.org/officeDocument/2006/relationships/chart" Target="../charts/chart1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grpSp>
        <p:nvGrpSpPr>
          <p:cNvPr id="4" name="Grupo 3"/>
          <p:cNvGrpSpPr/>
          <p:nvPr/>
        </p:nvGrpSpPr>
        <p:grpSpPr>
          <a:xfrm>
            <a:off x="-1777582" y="-5226019"/>
            <a:ext cx="15912682" cy="17332438"/>
            <a:chOff x="0" y="0"/>
            <a:chExt cx="9864130" cy="10809600"/>
          </a:xfrm>
        </p:grpSpPr>
        <p:sp>
          <p:nvSpPr>
            <p:cNvPr id="5" name="Rectángulo 6"/>
            <p:cNvSpPr/>
            <p:nvPr/>
          </p:nvSpPr>
          <p:spPr>
            <a:xfrm rot="16200000">
              <a:off x="-1712975" y="4989679"/>
              <a:ext cx="8638785" cy="3001057"/>
            </a:xfrm>
            <a:custGeom>
              <a:avLst/>
              <a:gdLst>
                <a:gd name="connsiteX0" fmla="*/ 0 w 8482965"/>
                <a:gd name="connsiteY0" fmla="*/ 0 h 2870835"/>
                <a:gd name="connsiteX1" fmla="*/ 8482965 w 8482965"/>
                <a:gd name="connsiteY1" fmla="*/ 0 h 2870835"/>
                <a:gd name="connsiteX2" fmla="*/ 8482965 w 8482965"/>
                <a:gd name="connsiteY2" fmla="*/ 2870835 h 2870835"/>
                <a:gd name="connsiteX3" fmla="*/ 0 w 8482965"/>
                <a:gd name="connsiteY3" fmla="*/ 2870835 h 2870835"/>
                <a:gd name="connsiteX4" fmla="*/ 0 w 8482965"/>
                <a:gd name="connsiteY4" fmla="*/ 0 h 2870835"/>
                <a:gd name="connsiteX0" fmla="*/ 0 w 8482965"/>
                <a:gd name="connsiteY0" fmla="*/ 0 h 2870835"/>
                <a:gd name="connsiteX1" fmla="*/ 8482965 w 8482965"/>
                <a:gd name="connsiteY1" fmla="*/ 0 h 2870835"/>
                <a:gd name="connsiteX2" fmla="*/ 6707328 w 8482965"/>
                <a:gd name="connsiteY2" fmla="*/ 2860203 h 2870835"/>
                <a:gd name="connsiteX3" fmla="*/ 0 w 8482965"/>
                <a:gd name="connsiteY3" fmla="*/ 2870835 h 2870835"/>
                <a:gd name="connsiteX4" fmla="*/ 0 w 8482965"/>
                <a:gd name="connsiteY4" fmla="*/ 0 h 2870835"/>
                <a:gd name="connsiteX0" fmla="*/ 0 w 8482965"/>
                <a:gd name="connsiteY0" fmla="*/ 0 h 2870835"/>
                <a:gd name="connsiteX1" fmla="*/ 8482965 w 8482965"/>
                <a:gd name="connsiteY1" fmla="*/ 0 h 2870835"/>
                <a:gd name="connsiteX2" fmla="*/ 6941244 w 8482965"/>
                <a:gd name="connsiteY2" fmla="*/ 2806067 h 2870835"/>
                <a:gd name="connsiteX3" fmla="*/ 0 w 8482965"/>
                <a:gd name="connsiteY3" fmla="*/ 2870835 h 2870835"/>
                <a:gd name="connsiteX4" fmla="*/ 0 w 8482965"/>
                <a:gd name="connsiteY4" fmla="*/ 0 h 2870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82965" h="2870835">
                  <a:moveTo>
                    <a:pt x="0" y="0"/>
                  </a:moveTo>
                  <a:lnTo>
                    <a:pt x="8482965" y="0"/>
                  </a:lnTo>
                  <a:lnTo>
                    <a:pt x="6941244" y="2806067"/>
                  </a:lnTo>
                  <a:lnTo>
                    <a:pt x="0" y="28708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D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0" y="0"/>
              <a:ext cx="9864130" cy="8446958"/>
              <a:chOff x="0" y="0"/>
              <a:chExt cx="9864130" cy="8446958"/>
            </a:xfrm>
          </p:grpSpPr>
          <p:sp>
            <p:nvSpPr>
              <p:cNvPr id="8" name="Rectángulo 7"/>
              <p:cNvSpPr/>
              <p:nvPr/>
            </p:nvSpPr>
            <p:spPr>
              <a:xfrm>
                <a:off x="4038600" y="0"/>
                <a:ext cx="4819650" cy="6838950"/>
              </a:xfrm>
              <a:prstGeom prst="rect">
                <a:avLst/>
              </a:prstGeom>
              <a:solidFill>
                <a:srgbClr val="A6A6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ES"/>
              </a:p>
            </p:txBody>
          </p:sp>
          <p:sp>
            <p:nvSpPr>
              <p:cNvPr id="9" name="Rectángulo 8"/>
              <p:cNvSpPr/>
              <p:nvPr/>
            </p:nvSpPr>
            <p:spPr>
              <a:xfrm rot="19798614">
                <a:off x="0" y="4686300"/>
                <a:ext cx="5524712" cy="2770060"/>
              </a:xfrm>
              <a:prstGeom prst="rect">
                <a:avLst/>
              </a:prstGeom>
              <a:solidFill>
                <a:srgbClr val="A6A6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ES" dirty="0"/>
              </a:p>
            </p:txBody>
          </p:sp>
          <p:sp>
            <p:nvSpPr>
              <p:cNvPr id="10" name="Rectángulo 9"/>
              <p:cNvSpPr/>
              <p:nvPr/>
            </p:nvSpPr>
            <p:spPr>
              <a:xfrm rot="1770132">
                <a:off x="4339418" y="5676898"/>
                <a:ext cx="5524712" cy="2770060"/>
              </a:xfrm>
              <a:prstGeom prst="rect">
                <a:avLst/>
              </a:prstGeom>
              <a:solidFill>
                <a:srgbClr val="A6A6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ES"/>
              </a:p>
            </p:txBody>
          </p:sp>
        </p:grpSp>
        <p:sp>
          <p:nvSpPr>
            <p:cNvPr id="7" name="Triángulo isósceles 6"/>
            <p:cNvSpPr/>
            <p:nvPr/>
          </p:nvSpPr>
          <p:spPr>
            <a:xfrm rot="1833416">
              <a:off x="7019929" y="4133850"/>
              <a:ext cx="2352228" cy="1997128"/>
            </a:xfrm>
            <a:prstGeom prst="triangle">
              <a:avLst/>
            </a:prstGeom>
            <a:solidFill>
              <a:srgbClr val="004D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CuadroTexto 13"/>
          <p:cNvSpPr txBox="1"/>
          <p:nvPr/>
        </p:nvSpPr>
        <p:spPr>
          <a:xfrm>
            <a:off x="3394946" y="2773821"/>
            <a:ext cx="51016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000" b="1" dirty="0" smtClean="0">
                <a:solidFill>
                  <a:srgbClr val="004D3A"/>
                </a:solidFill>
                <a:latin typeface="+mj-lt"/>
              </a:rPr>
              <a:t>PLAN ANUAL DE EVALUACIÓN DEL SISTEMA </a:t>
            </a:r>
          </a:p>
          <a:p>
            <a:pPr algn="r"/>
            <a:r>
              <a:rPr lang="es-ES" sz="2000" b="1" dirty="0" smtClean="0">
                <a:solidFill>
                  <a:srgbClr val="004D3A"/>
                </a:solidFill>
                <a:latin typeface="+mj-lt"/>
              </a:rPr>
              <a:t>DE FORMACIÓN PROFESIONAL PARA EL </a:t>
            </a:r>
          </a:p>
          <a:p>
            <a:pPr algn="r"/>
            <a:r>
              <a:rPr lang="es-ES" sz="2000" b="1" dirty="0" smtClean="0">
                <a:solidFill>
                  <a:srgbClr val="004D3A"/>
                </a:solidFill>
                <a:latin typeface="+mj-lt"/>
              </a:rPr>
              <a:t>EMPLEO EN EL ÁMBITO LABORAL DE LA RIOJA </a:t>
            </a:r>
          </a:p>
          <a:p>
            <a:pPr algn="r"/>
            <a:r>
              <a:rPr lang="es-ES" sz="2000" b="1" dirty="0" smtClean="0">
                <a:solidFill>
                  <a:srgbClr val="004D3A"/>
                </a:solidFill>
                <a:latin typeface="+mj-lt"/>
              </a:rPr>
              <a:t>(2017-2021)</a:t>
            </a:r>
            <a:endParaRPr lang="es-ES" sz="2000" b="1" dirty="0">
              <a:solidFill>
                <a:srgbClr val="004D3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7007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Elipse 5"/>
          <p:cNvSpPr/>
          <p:nvPr/>
        </p:nvSpPr>
        <p:spPr>
          <a:xfrm>
            <a:off x="11818936" y="2992963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7" name="CuadroTexto 6"/>
          <p:cNvSpPr txBox="1"/>
          <p:nvPr/>
        </p:nvSpPr>
        <p:spPr>
          <a:xfrm>
            <a:off x="11794681" y="2956231"/>
            <a:ext cx="492443" cy="81208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Informe</a:t>
            </a:r>
          </a:p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metodológico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435218" y="498561"/>
            <a:ext cx="66282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rgbClr val="004D3A"/>
                </a:solidFill>
                <a:latin typeface="+mj-lt"/>
              </a:rPr>
              <a:t>Evaluación de la Calidad de los centros de formación</a:t>
            </a:r>
          </a:p>
        </p:txBody>
      </p:sp>
      <p:cxnSp>
        <p:nvCxnSpPr>
          <p:cNvPr id="11" name="Conector recto 10"/>
          <p:cNvCxnSpPr/>
          <p:nvPr/>
        </p:nvCxnSpPr>
        <p:spPr>
          <a:xfrm>
            <a:off x="7054206" y="498561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Tabla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173548"/>
              </p:ext>
            </p:extLst>
          </p:nvPr>
        </p:nvGraphicFramePr>
        <p:xfrm>
          <a:off x="5271903" y="2492913"/>
          <a:ext cx="3034501" cy="651854"/>
        </p:xfrm>
        <a:graphic>
          <a:graphicData uri="http://schemas.openxmlformats.org/drawingml/2006/table">
            <a:tbl>
              <a:tblPr firstRow="1" firstCol="1" bandRow="1"/>
              <a:tblGrid>
                <a:gridCol w="3034501">
                  <a:extLst>
                    <a:ext uri="{9D8B030D-6E8A-4147-A177-3AD203B41FA5}">
                      <a16:colId xmlns:a16="http://schemas.microsoft.com/office/drawing/2014/main" val="3804315865"/>
                    </a:ext>
                  </a:extLst>
                </a:gridCol>
              </a:tblGrid>
              <a:tr h="99122">
                <a:tc>
                  <a:txBody>
                    <a:bodyPr/>
                    <a:lstStyle/>
                    <a:p>
                      <a:pPr marL="180340" indent="-18034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b="1" cap="all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	</a:t>
                      </a:r>
                      <a:r>
                        <a:rPr lang="es-ES" sz="700" b="1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Planificación estratégica de la oferta formativa 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8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48043"/>
                  </a:ext>
                </a:extLst>
              </a:tr>
              <a:tr h="545174">
                <a:tc>
                  <a:txBody>
                    <a:bodyPr/>
                    <a:lstStyle/>
                    <a:p>
                      <a:pPr marL="180340" indent="-18034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 smtClean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	Proyecto del centro1.2.	Selección del alumnado</a:t>
                      </a:r>
                      <a:endParaRPr lang="es-ES" sz="800" dirty="0" smtClean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0340" indent="-18034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700" dirty="0" smtClean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1.3.	Selección de docentes</a:t>
                      </a:r>
                      <a:endParaRPr lang="es-ES" sz="800" dirty="0" smtClean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0340" indent="-18034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 smtClean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1.4.	Selección de empresas y entidades para prácticas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122420"/>
                  </a:ext>
                </a:extLst>
              </a:tr>
            </a:tbl>
          </a:graphicData>
        </a:graphic>
      </p:graphicFrame>
      <p:graphicFrame>
        <p:nvGraphicFramePr>
          <p:cNvPr id="32" name="Tabla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748606"/>
              </p:ext>
            </p:extLst>
          </p:nvPr>
        </p:nvGraphicFramePr>
        <p:xfrm>
          <a:off x="5271902" y="3313888"/>
          <a:ext cx="3034502" cy="533400"/>
        </p:xfrm>
        <a:graphic>
          <a:graphicData uri="http://schemas.openxmlformats.org/drawingml/2006/table">
            <a:tbl>
              <a:tblPr firstRow="1" firstCol="1" bandRow="1"/>
              <a:tblGrid>
                <a:gridCol w="3034502">
                  <a:extLst>
                    <a:ext uri="{9D8B030D-6E8A-4147-A177-3AD203B41FA5}">
                      <a16:colId xmlns:a16="http://schemas.microsoft.com/office/drawing/2014/main" val="35320446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80340" indent="-18034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b="1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	Infraestructura y equipamiento formativo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8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135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2.1. Funcionamiento de instalaciones y equipamientos formativos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2.2. Actualización de instalaciones y equipamientos formativos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2.3. Dotación de instalaciones y equipamientos de apoyo a la formación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2.4. Características de las instalaciones y </a:t>
                      </a:r>
                      <a:r>
                        <a:rPr lang="es-ES" sz="700" dirty="0" smtClean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equipamientos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712538"/>
                  </a:ext>
                </a:extLst>
              </a:tr>
            </a:tbl>
          </a:graphicData>
        </a:graphic>
      </p:graphicFrame>
      <p:graphicFrame>
        <p:nvGraphicFramePr>
          <p:cNvPr id="33" name="Tabla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9301"/>
              </p:ext>
            </p:extLst>
          </p:nvPr>
        </p:nvGraphicFramePr>
        <p:xfrm>
          <a:off x="5271902" y="3936343"/>
          <a:ext cx="3035425" cy="320040"/>
        </p:xfrm>
        <a:graphic>
          <a:graphicData uri="http://schemas.openxmlformats.org/drawingml/2006/table">
            <a:tbl>
              <a:tblPr firstRow="1" firstCol="1" bandRow="1"/>
              <a:tblGrid>
                <a:gridCol w="3035425">
                  <a:extLst>
                    <a:ext uri="{9D8B030D-6E8A-4147-A177-3AD203B41FA5}">
                      <a16:colId xmlns:a16="http://schemas.microsoft.com/office/drawing/2014/main" val="4035133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80340" indent="-18034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b="1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	Materiales didácticos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8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2072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 Adecuación de los materiales didácticos  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3.2. Disponibilidad de los materiales didácticos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762401"/>
                  </a:ext>
                </a:extLst>
              </a:tr>
            </a:tbl>
          </a:graphicData>
        </a:graphic>
      </p:graphicFrame>
      <p:graphicFrame>
        <p:nvGraphicFramePr>
          <p:cNvPr id="34" name="Tabla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369885"/>
              </p:ext>
            </p:extLst>
          </p:nvPr>
        </p:nvGraphicFramePr>
        <p:xfrm>
          <a:off x="5271903" y="4398978"/>
          <a:ext cx="3035425" cy="762000"/>
        </p:xfrm>
        <a:graphic>
          <a:graphicData uri="http://schemas.openxmlformats.org/drawingml/2006/table">
            <a:tbl>
              <a:tblPr firstRow="1" firstCol="1" bandRow="1"/>
              <a:tblGrid>
                <a:gridCol w="3035425">
                  <a:extLst>
                    <a:ext uri="{9D8B030D-6E8A-4147-A177-3AD203B41FA5}">
                      <a16:colId xmlns:a16="http://schemas.microsoft.com/office/drawing/2014/main" val="343230327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b="1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 Gestión de la actividad del personal formador y tutor-formador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8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465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4.1. Información al personal docente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4.2. Coordinación y apoyo de la actividad docente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4.3. Coordinación y apoyo de las prácticas profesionales.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4.4. Desarrollo profesional del personal docente y del personal tutor-formador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790890"/>
                  </a:ext>
                </a:extLst>
              </a:tr>
            </a:tbl>
          </a:graphicData>
        </a:graphic>
      </p:graphicFrame>
      <p:graphicFrame>
        <p:nvGraphicFramePr>
          <p:cNvPr id="35" name="Tabl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234724"/>
              </p:ext>
            </p:extLst>
          </p:nvPr>
        </p:nvGraphicFramePr>
        <p:xfrm>
          <a:off x="8443727" y="2492913"/>
          <a:ext cx="3035425" cy="762000"/>
        </p:xfrm>
        <a:graphic>
          <a:graphicData uri="http://schemas.openxmlformats.org/drawingml/2006/table">
            <a:tbl>
              <a:tblPr firstRow="1" firstCol="1" bandRow="1"/>
              <a:tblGrid>
                <a:gridCol w="3035425">
                  <a:extLst>
                    <a:ext uri="{9D8B030D-6E8A-4147-A177-3AD203B41FA5}">
                      <a16:colId xmlns:a16="http://schemas.microsoft.com/office/drawing/2014/main" val="12725452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b="1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Gestión de la evaluación del aprendizaje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8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1134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5.1. Información sobre la evaluación del aprendizaje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5.2. Seguimiento y control de la evaluación del aprendizaje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5.3. Evaluación del personal docente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5.4. Evaluación de las prácticas profesionales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50794"/>
                  </a:ext>
                </a:extLst>
              </a:tr>
            </a:tbl>
          </a:graphicData>
        </a:graphic>
      </p:graphicFrame>
      <p:graphicFrame>
        <p:nvGraphicFramePr>
          <p:cNvPr id="37" name="Tabla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671073"/>
              </p:ext>
            </p:extLst>
          </p:nvPr>
        </p:nvGraphicFramePr>
        <p:xfrm>
          <a:off x="8442803" y="3313688"/>
          <a:ext cx="3035426" cy="579120"/>
        </p:xfrm>
        <a:graphic>
          <a:graphicData uri="http://schemas.openxmlformats.org/drawingml/2006/table">
            <a:tbl>
              <a:tblPr firstRow="1" firstCol="1" bandRow="1"/>
              <a:tblGrid>
                <a:gridCol w="3035426">
                  <a:extLst>
                    <a:ext uri="{9D8B030D-6E8A-4147-A177-3AD203B41FA5}">
                      <a16:colId xmlns:a16="http://schemas.microsoft.com/office/drawing/2014/main" val="36785532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b="1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Gestión documental y administrativa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8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347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6.1. Calidad de la gestión documental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6.2. Calidad de la gestión administrativa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6.3. Desarrollo profesional y formación del personal de gestión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241618"/>
                  </a:ext>
                </a:extLst>
              </a:tr>
            </a:tbl>
          </a:graphicData>
        </a:graphic>
      </p:graphicFrame>
      <p:graphicFrame>
        <p:nvGraphicFramePr>
          <p:cNvPr id="39" name="Tabla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393405"/>
              </p:ext>
            </p:extLst>
          </p:nvPr>
        </p:nvGraphicFramePr>
        <p:xfrm>
          <a:off x="8442803" y="3936343"/>
          <a:ext cx="3058921" cy="762000"/>
        </p:xfrm>
        <a:graphic>
          <a:graphicData uri="http://schemas.openxmlformats.org/drawingml/2006/table">
            <a:tbl>
              <a:tblPr firstRow="1" firstCol="1" bandRow="1"/>
              <a:tblGrid>
                <a:gridCol w="3058921">
                  <a:extLst>
                    <a:ext uri="{9D8B030D-6E8A-4147-A177-3AD203B41FA5}">
                      <a16:colId xmlns:a16="http://schemas.microsoft.com/office/drawing/2014/main" val="343230327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b="1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Actuaciones</a:t>
                      </a:r>
                      <a:r>
                        <a:rPr lang="es-ES" sz="700" b="1" baseline="0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orientación y mejora de la empleabilidad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8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465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 smtClean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7.1</a:t>
                      </a: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s-ES" sz="700" dirty="0" smtClean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Asesoramiento al alumnado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 smtClean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</a:t>
                      </a: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s-ES" sz="700" dirty="0" smtClean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Conexión con</a:t>
                      </a:r>
                      <a:r>
                        <a:rPr lang="es-ES" sz="700" baseline="0" dirty="0" smtClean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empresas y entidades empleadoras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 smtClean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7.3</a:t>
                      </a: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s-ES" sz="700" dirty="0" smtClean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Apoyo al emprendimiento del alumnado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 smtClean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7.4</a:t>
                      </a: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s-ES" sz="700" dirty="0" smtClean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Acciones de difusión</a:t>
                      </a:r>
                      <a:r>
                        <a:rPr lang="es-ES" sz="700" baseline="0" dirty="0" smtClean="0"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para mejorar la empleabilidad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790890"/>
                  </a:ext>
                </a:extLst>
              </a:tr>
            </a:tbl>
          </a:graphicData>
        </a:graphic>
      </p:graphicFrame>
      <p:sp>
        <p:nvSpPr>
          <p:cNvPr id="17" name="Rectángulo 16"/>
          <p:cNvSpPr/>
          <p:nvPr/>
        </p:nvSpPr>
        <p:spPr>
          <a:xfrm>
            <a:off x="0" y="233553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18" name="Rectángulo 17"/>
          <p:cNvSpPr/>
          <p:nvPr/>
        </p:nvSpPr>
        <p:spPr>
          <a:xfrm>
            <a:off x="1279399" y="1462184"/>
            <a:ext cx="8986839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18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Basada en la experiencia de 3 modelos realizados en España.</a:t>
            </a:r>
          </a:p>
          <a:p>
            <a:pPr marL="342900" lvl="0" indent="-342900" algn="just">
              <a:spcBef>
                <a:spcPts val="600"/>
              </a:spcBef>
              <a:spcAft>
                <a:spcPts val="18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ámbitos definidos en la </a:t>
            </a:r>
            <a:r>
              <a:rPr lang="es-ES" sz="1400" dirty="0">
                <a:solidFill>
                  <a:prstClr val="black"/>
                </a:solidFill>
              </a:rPr>
              <a:t>Orden TMS/369/2019 desarrollado en 25 </a:t>
            </a:r>
            <a:r>
              <a:rPr lang="es-ES" sz="1400" dirty="0" smtClean="0">
                <a:solidFill>
                  <a:prstClr val="black"/>
                </a:solidFill>
              </a:rPr>
              <a:t>subámbitos.</a:t>
            </a:r>
          </a:p>
          <a:p>
            <a:pPr marL="342900" lvl="0" indent="-342900" algn="just">
              <a:spcBef>
                <a:spcPts val="600"/>
              </a:spcBef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determinan 4 niveles de calidad</a:t>
            </a:r>
          </a:p>
          <a:p>
            <a:pPr lvl="0" algn="just">
              <a:buClr>
                <a:srgbClr val="004D3A"/>
              </a:buClr>
            </a:pPr>
            <a:r>
              <a:rPr lang="es-ES" sz="2400" baseline="-10000" dirty="0" smtClean="0">
                <a:solidFill>
                  <a:srgbClr val="004D3A"/>
                </a:solidFill>
              </a:rPr>
              <a:t>➤</a:t>
            </a:r>
            <a:r>
              <a:rPr lang="es-ES" sz="1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Básico (NBC)	</a:t>
            </a:r>
            <a:r>
              <a:rPr lang="es-ES" sz="2400" baseline="-10000" dirty="0">
                <a:solidFill>
                  <a:srgbClr val="004D3A"/>
                </a:solidFill>
              </a:rPr>
              <a:t> ➤</a:t>
            </a:r>
            <a:r>
              <a:rPr lang="es-ES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Moderado (NMC)</a:t>
            </a:r>
          </a:p>
          <a:p>
            <a:pPr lvl="0" algn="just">
              <a:spcAft>
                <a:spcPts val="600"/>
              </a:spcAft>
              <a:buClr>
                <a:srgbClr val="004D3A"/>
              </a:buClr>
            </a:pPr>
            <a:r>
              <a:rPr lang="es-ES" sz="2400" baseline="-10000" dirty="0">
                <a:solidFill>
                  <a:srgbClr val="004D3A"/>
                </a:solidFill>
              </a:rPr>
              <a:t>➤</a:t>
            </a:r>
            <a:r>
              <a:rPr lang="es-ES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Avanzado </a:t>
            </a:r>
            <a:r>
              <a:rPr lang="es-ES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ES" sz="1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</a:t>
            </a:r>
            <a:r>
              <a:rPr lang="es-ES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	</a:t>
            </a:r>
            <a:r>
              <a:rPr lang="es-ES" sz="2400" baseline="-10000" dirty="0">
                <a:solidFill>
                  <a:srgbClr val="004D3A"/>
                </a:solidFill>
              </a:rPr>
              <a:t> ➤</a:t>
            </a:r>
            <a:r>
              <a:rPr lang="es-ES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Excelente </a:t>
            </a:r>
            <a:r>
              <a:rPr lang="es-ES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ES" sz="1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NEC)</a:t>
            </a:r>
          </a:p>
          <a:p>
            <a:pPr marL="342900" lvl="0" indent="-342900" algn="just">
              <a:spcBef>
                <a:spcPts val="18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Protocolo</a:t>
            </a:r>
            <a:endParaRPr lang="es-ES" sz="1400" dirty="0">
              <a:solidFill>
                <a:srgbClr val="40404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1143000" y="1154805"/>
            <a:ext cx="2435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  <a:latin typeface="+mj-lt"/>
              </a:rPr>
              <a:t>Propuesta metodológica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1606412" y="3803488"/>
            <a:ext cx="3329062" cy="2645187"/>
            <a:chOff x="1735001" y="3832064"/>
            <a:chExt cx="3329062" cy="2645187"/>
          </a:xfrm>
          <a:noFill/>
        </p:grpSpPr>
        <p:graphicFrame>
          <p:nvGraphicFramePr>
            <p:cNvPr id="20" name="Diagrama 19"/>
            <p:cNvGraphicFramePr/>
            <p:nvPr>
              <p:extLst>
                <p:ext uri="{D42A27DB-BD31-4B8C-83A1-F6EECF244321}">
                  <p14:modId xmlns:p14="http://schemas.microsoft.com/office/powerpoint/2010/main" val="4156871979"/>
                </p:ext>
              </p:extLst>
            </p:nvPr>
          </p:nvGraphicFramePr>
          <p:xfrm>
            <a:off x="1735001" y="3832064"/>
            <a:ext cx="3329062" cy="264518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22" name="11 Elipse"/>
            <p:cNvSpPr/>
            <p:nvPr/>
          </p:nvSpPr>
          <p:spPr>
            <a:xfrm>
              <a:off x="2142050" y="5772547"/>
              <a:ext cx="1436873" cy="589190"/>
            </a:xfrm>
            <a:prstGeom prst="ellipse">
              <a:avLst/>
            </a:prstGeom>
            <a:grpFill/>
            <a:ln w="12700" cap="flat" cmpd="sng" algn="ctr">
              <a:solidFill>
                <a:srgbClr val="005841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000" b="1" i="0" u="none" strike="noStrike" kern="0" cap="none" spc="0" normalizeH="0" baseline="0" noProof="0">
                  <a:ln>
                    <a:noFill/>
                  </a:ln>
                  <a:solidFill>
                    <a:srgbClr val="005841"/>
                  </a:solidFill>
                  <a:effectLst/>
                  <a:uLnTx/>
                  <a:uFillTx/>
                  <a:latin typeface="Calibri" panose="020F0502020204030204"/>
                  <a:ea typeface="Calibri" panose="020F0502020204030204" pitchFamily="34" charset="0"/>
                  <a:cs typeface="Times New Roman" panose="02020603050405020304" pitchFamily="18" charset="0"/>
                </a:rPr>
                <a:t>Evaluaciones periódicas</a:t>
              </a:r>
              <a:endParaRPr kumimoji="0" lang="es-ES" sz="1050" b="0" i="0" u="none" strike="noStrike" kern="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3" name="10 Conector recto de flecha"/>
            <p:cNvCxnSpPr/>
            <p:nvPr/>
          </p:nvCxnSpPr>
          <p:spPr>
            <a:xfrm flipH="1">
              <a:off x="3691319" y="6045851"/>
              <a:ext cx="652462" cy="131191"/>
            </a:xfrm>
            <a:prstGeom prst="straightConnector1">
              <a:avLst/>
            </a:prstGeom>
            <a:grpFill/>
            <a:ln w="38100" cap="flat" cmpd="sng" algn="ctr">
              <a:solidFill>
                <a:srgbClr val="005841"/>
              </a:solidFill>
              <a:prstDash val="solid"/>
              <a:miter lim="800000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65554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Elipse 4"/>
          <p:cNvSpPr/>
          <p:nvPr/>
        </p:nvSpPr>
        <p:spPr>
          <a:xfrm>
            <a:off x="11818935" y="3790952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1800167" y="3821314"/>
            <a:ext cx="492443" cy="65338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Principales</a:t>
            </a:r>
          </a:p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resultados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435218" y="498561"/>
            <a:ext cx="66282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rgbClr val="004D3A"/>
                </a:solidFill>
                <a:latin typeface="+mj-lt"/>
              </a:rPr>
              <a:t>Evaluación de la Calidad de los centros de formación</a:t>
            </a:r>
          </a:p>
        </p:txBody>
      </p:sp>
      <p:cxnSp>
        <p:nvCxnSpPr>
          <p:cNvPr id="10" name="Conector recto 9"/>
          <p:cNvCxnSpPr/>
          <p:nvPr/>
        </p:nvCxnSpPr>
        <p:spPr>
          <a:xfrm>
            <a:off x="7054206" y="498561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/>
          <p:cNvSpPr/>
          <p:nvPr/>
        </p:nvSpPr>
        <p:spPr>
          <a:xfrm>
            <a:off x="0" y="233553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390207" y="1070755"/>
            <a:ext cx="49689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  <a:latin typeface="Calibri Light" panose="020F0302020204030204"/>
              </a:rPr>
              <a:t>Valoración calidad durante formación del alumnado</a:t>
            </a:r>
            <a:endParaRPr lang="es-ES" sz="1400" dirty="0"/>
          </a:p>
        </p:txBody>
      </p:sp>
      <p:sp>
        <p:nvSpPr>
          <p:cNvPr id="11" name="Rectángulo 10"/>
          <p:cNvSpPr/>
          <p:nvPr/>
        </p:nvSpPr>
        <p:spPr>
          <a:xfrm>
            <a:off x="1390207" y="2778670"/>
            <a:ext cx="40456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  <a:latin typeface="Calibri Light" panose="020F0302020204030204"/>
              </a:rPr>
              <a:t>Valoración calidad tras finalizar formación</a:t>
            </a:r>
            <a:endParaRPr lang="es-ES" sz="1400" dirty="0"/>
          </a:p>
        </p:txBody>
      </p:sp>
      <p:sp>
        <p:nvSpPr>
          <p:cNvPr id="12" name="Rectángulo 11"/>
          <p:cNvSpPr/>
          <p:nvPr/>
        </p:nvSpPr>
        <p:spPr>
          <a:xfrm>
            <a:off x="1549546" y="4626991"/>
            <a:ext cx="3326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  <a:latin typeface="Calibri Light" panose="020F0302020204030204"/>
              </a:rPr>
              <a:t>Evaluación mediante metodología</a:t>
            </a:r>
            <a:endParaRPr lang="es-ES" sz="1400" dirty="0"/>
          </a:p>
        </p:txBody>
      </p:sp>
      <p:sp>
        <p:nvSpPr>
          <p:cNvPr id="14" name="Rectángulo 13"/>
          <p:cNvSpPr/>
          <p:nvPr/>
        </p:nvSpPr>
        <p:spPr>
          <a:xfrm>
            <a:off x="1390207" y="1438033"/>
            <a:ext cx="75680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Calidad de la organización de la formación </a:t>
            </a: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Valoración muy positiva todo el periodo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Medios didácticos empleados</a:t>
            </a: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Ambos aspectos presentan una valoración muy alta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Instalaciones y medios técnicos </a:t>
            </a:r>
            <a:r>
              <a:rPr lang="es-ES" sz="2400" baseline="-10000" dirty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Ambos 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aspectos la valoración es muy positiva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Calidad por modalidad formativa</a:t>
            </a:r>
            <a:r>
              <a:rPr lang="es-ES" sz="2400" baseline="-10000" dirty="0" smtClean="0">
                <a:solidFill>
                  <a:srgbClr val="004D3A"/>
                </a:solidFill>
              </a:rPr>
              <a:t> ➤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Mejor valoración de la presencial frente a </a:t>
            </a:r>
            <a:r>
              <a:rPr lang="es-ES" sz="1400" dirty="0" err="1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teleformación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Calidad por instrumento jurídico</a:t>
            </a:r>
            <a:r>
              <a:rPr lang="es-ES" sz="2400" baseline="-10000" dirty="0">
                <a:solidFill>
                  <a:srgbClr val="004D3A"/>
                </a:solidFill>
              </a:rPr>
              <a:t> ➤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Valoración muy positiva en todos aspectos e instrumentos.</a:t>
            </a:r>
            <a:endParaRPr lang="es-ES" sz="1400" dirty="0">
              <a:solidFill>
                <a:srgbClr val="40404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7752781" y="3220338"/>
            <a:ext cx="332466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Calidad </a:t>
            </a:r>
            <a:r>
              <a:rPr lang="es-ES" sz="1400" dirty="0"/>
              <a:t>de los centros </a:t>
            </a:r>
            <a:r>
              <a:rPr lang="es-ES" sz="1400" dirty="0" smtClean="0"/>
              <a:t>valorada </a:t>
            </a:r>
            <a:r>
              <a:rPr lang="es-ES" sz="1400" dirty="0"/>
              <a:t>muy positivamente </a:t>
            </a:r>
            <a:r>
              <a:rPr lang="es-ES" sz="1400" dirty="0" smtClean="0"/>
              <a:t>por todos los agentes en todos los elementos evaluados.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516651"/>
              </p:ext>
            </p:extLst>
          </p:nvPr>
        </p:nvGraphicFramePr>
        <p:xfrm>
          <a:off x="1447958" y="3220338"/>
          <a:ext cx="6026786" cy="1293495"/>
        </p:xfrm>
        <a:graphic>
          <a:graphicData uri="http://schemas.openxmlformats.org/drawingml/2006/table">
            <a:tbl>
              <a:tblPr firstRow="1" firstCol="1" bandRow="1"/>
              <a:tblGrid>
                <a:gridCol w="1045146">
                  <a:extLst>
                    <a:ext uri="{9D8B030D-6E8A-4147-A177-3AD203B41FA5}">
                      <a16:colId xmlns:a16="http://schemas.microsoft.com/office/drawing/2014/main" val="2685532155"/>
                    </a:ext>
                  </a:extLst>
                </a:gridCol>
                <a:gridCol w="455311">
                  <a:extLst>
                    <a:ext uri="{9D8B030D-6E8A-4147-A177-3AD203B41FA5}">
                      <a16:colId xmlns:a16="http://schemas.microsoft.com/office/drawing/2014/main" val="556349092"/>
                    </a:ext>
                  </a:extLst>
                </a:gridCol>
                <a:gridCol w="682358">
                  <a:extLst>
                    <a:ext uri="{9D8B030D-6E8A-4147-A177-3AD203B41FA5}">
                      <a16:colId xmlns:a16="http://schemas.microsoft.com/office/drawing/2014/main" val="1391602171"/>
                    </a:ext>
                  </a:extLst>
                </a:gridCol>
                <a:gridCol w="682358">
                  <a:extLst>
                    <a:ext uri="{9D8B030D-6E8A-4147-A177-3AD203B41FA5}">
                      <a16:colId xmlns:a16="http://schemas.microsoft.com/office/drawing/2014/main" val="3181932973"/>
                    </a:ext>
                  </a:extLst>
                </a:gridCol>
                <a:gridCol w="637314">
                  <a:extLst>
                    <a:ext uri="{9D8B030D-6E8A-4147-A177-3AD203B41FA5}">
                      <a16:colId xmlns:a16="http://schemas.microsoft.com/office/drawing/2014/main" val="4035475565"/>
                    </a:ext>
                  </a:extLst>
                </a:gridCol>
                <a:gridCol w="637314">
                  <a:extLst>
                    <a:ext uri="{9D8B030D-6E8A-4147-A177-3AD203B41FA5}">
                      <a16:colId xmlns:a16="http://schemas.microsoft.com/office/drawing/2014/main" val="315987662"/>
                    </a:ext>
                  </a:extLst>
                </a:gridCol>
                <a:gridCol w="653749">
                  <a:extLst>
                    <a:ext uri="{9D8B030D-6E8A-4147-A177-3AD203B41FA5}">
                      <a16:colId xmlns:a16="http://schemas.microsoft.com/office/drawing/2014/main" val="3737485813"/>
                    </a:ext>
                  </a:extLst>
                </a:gridCol>
                <a:gridCol w="653749">
                  <a:extLst>
                    <a:ext uri="{9D8B030D-6E8A-4147-A177-3AD203B41FA5}">
                      <a16:colId xmlns:a16="http://schemas.microsoft.com/office/drawing/2014/main" val="605589532"/>
                    </a:ext>
                  </a:extLst>
                </a:gridCol>
                <a:gridCol w="579487">
                  <a:extLst>
                    <a:ext uri="{9D8B030D-6E8A-4147-A177-3AD203B41FA5}">
                      <a16:colId xmlns:a16="http://schemas.microsoft.com/office/drawing/2014/main" val="3101565899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grupos de participantes</a:t>
                      </a:r>
                      <a:endParaRPr lang="es-ES" sz="10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general</a:t>
                      </a:r>
                      <a:endParaRPr lang="es-ES" sz="10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ELEMENTOS EVALUADOS</a:t>
                      </a:r>
                      <a:endParaRPr lang="es-ES" sz="10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64914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Localización</a:t>
                      </a:r>
                      <a:endParaRPr lang="es-ES" sz="10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Instalaciones</a:t>
                      </a:r>
                      <a:endParaRPr lang="es-ES" sz="10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Mobiliario</a:t>
                      </a:r>
                      <a:endParaRPr lang="es-ES" sz="10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Equipamiento informático</a:t>
                      </a:r>
                      <a:endParaRPr lang="es-ES" sz="10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Software</a:t>
                      </a:r>
                      <a:endParaRPr lang="es-ES" sz="10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Accesibilidad</a:t>
                      </a:r>
                      <a:endParaRPr lang="es-ES" sz="10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Salubridad y seguridad</a:t>
                      </a:r>
                      <a:endParaRPr lang="es-ES" sz="10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375868"/>
                  </a:ext>
                </a:extLst>
              </a:tr>
              <a:tr h="32448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Alumnado</a:t>
                      </a:r>
                      <a:endParaRPr lang="es-ES" sz="10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5453823"/>
                  </a:ext>
                </a:extLst>
              </a:tr>
              <a:tr h="32448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Docentes</a:t>
                      </a:r>
                      <a:endParaRPr lang="es-ES" sz="100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7485044"/>
                  </a:ext>
                </a:extLst>
              </a:tr>
              <a:tr h="32448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Representante de EEFF</a:t>
                      </a:r>
                      <a:endParaRPr lang="es-ES" sz="100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7493593"/>
                  </a:ext>
                </a:extLst>
              </a:tr>
            </a:tbl>
          </a:graphicData>
        </a:graphic>
      </p:graphicFrame>
      <p:cxnSp>
        <p:nvCxnSpPr>
          <p:cNvPr id="16" name="Conector recto 15"/>
          <p:cNvCxnSpPr/>
          <p:nvPr/>
        </p:nvCxnSpPr>
        <p:spPr>
          <a:xfrm>
            <a:off x="7699570" y="3220338"/>
            <a:ext cx="0" cy="713266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Gráfico 16"/>
          <p:cNvGraphicFramePr/>
          <p:nvPr>
            <p:extLst>
              <p:ext uri="{D42A27DB-BD31-4B8C-83A1-F6EECF244321}">
                <p14:modId xmlns:p14="http://schemas.microsoft.com/office/powerpoint/2010/main" val="1254651235"/>
              </p:ext>
            </p:extLst>
          </p:nvPr>
        </p:nvGraphicFramePr>
        <p:xfrm>
          <a:off x="1390207" y="4979473"/>
          <a:ext cx="5240658" cy="1706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Rectángulo 17"/>
          <p:cNvSpPr/>
          <p:nvPr/>
        </p:nvSpPr>
        <p:spPr>
          <a:xfrm>
            <a:off x="6790204" y="4979472"/>
            <a:ext cx="4525496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Nivel </a:t>
            </a:r>
            <a:r>
              <a:rPr lang="es-ES" sz="1400" dirty="0">
                <a:solidFill>
                  <a:srgbClr val="40404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 calidad en los distintos subámbitos disminuye de forma significativa a medida que se avanza desde el NBC al </a:t>
            </a:r>
            <a:r>
              <a:rPr lang="es-ES" sz="1400" dirty="0" smtClean="0">
                <a:solidFill>
                  <a:srgbClr val="40404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NEC.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Cumplimientos medios de los centros de formación</a:t>
            </a:r>
          </a:p>
          <a:p>
            <a:pPr lvl="0" algn="just">
              <a:buClr>
                <a:srgbClr val="004D3A"/>
              </a:buClr>
            </a:pPr>
            <a:r>
              <a:rPr lang="es-ES" sz="2400" baseline="-10000" dirty="0" smtClean="0">
                <a:solidFill>
                  <a:srgbClr val="004D3A"/>
                </a:solidFill>
              </a:rPr>
              <a:t>	➤ </a:t>
            </a:r>
            <a:r>
              <a:rPr lang="es-ES" sz="1400" dirty="0" smtClean="0">
                <a:solidFill>
                  <a:srgbClr val="40404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NBC</a:t>
            </a:r>
            <a:r>
              <a:rPr lang="es-ES" sz="1200" dirty="0" smtClean="0">
                <a:solidFill>
                  <a:prstClr val="black"/>
                </a:solidFill>
              </a:rPr>
              <a:t> </a:t>
            </a:r>
            <a:r>
              <a:rPr lang="es-ES" sz="1200" dirty="0">
                <a:solidFill>
                  <a:srgbClr val="004D3A"/>
                </a:solidFill>
                <a:latin typeface="Segoe UI Symbol" panose="020B0502040204020203" pitchFamily="34" charset="0"/>
              </a:rPr>
              <a:t>➝</a:t>
            </a:r>
            <a:r>
              <a:rPr lang="es-ES" sz="1200" dirty="0">
                <a:solidFill>
                  <a:srgbClr val="212529"/>
                </a:solidFill>
                <a:latin typeface="Segoe UI Symbol" panose="020B0502040204020203" pitchFamily="34" charset="0"/>
              </a:rPr>
              <a:t> </a:t>
            </a:r>
            <a:r>
              <a:rPr lang="es-ES" sz="1400" dirty="0" smtClean="0">
                <a:solidFill>
                  <a:srgbClr val="40404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79,8</a:t>
            </a:r>
            <a:r>
              <a:rPr lang="es-ES" sz="1400" dirty="0">
                <a:solidFill>
                  <a:srgbClr val="40404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% 	</a:t>
            </a: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srgbClr val="40404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NMC</a:t>
            </a:r>
            <a:r>
              <a:rPr lang="es-ES" sz="1200" dirty="0" smtClean="0">
                <a:solidFill>
                  <a:prstClr val="black"/>
                </a:solidFill>
              </a:rPr>
              <a:t> </a:t>
            </a:r>
            <a:r>
              <a:rPr lang="es-ES" sz="1200" dirty="0">
                <a:solidFill>
                  <a:srgbClr val="004D3A"/>
                </a:solidFill>
                <a:latin typeface="Segoe UI Symbol" panose="020B0502040204020203" pitchFamily="34" charset="0"/>
              </a:rPr>
              <a:t>➝</a:t>
            </a:r>
            <a:r>
              <a:rPr lang="es-ES" sz="1200" dirty="0">
                <a:solidFill>
                  <a:srgbClr val="212529"/>
                </a:solidFill>
                <a:latin typeface="Segoe UI Symbol" panose="020B0502040204020203" pitchFamily="34" charset="0"/>
              </a:rPr>
              <a:t> </a:t>
            </a:r>
            <a:r>
              <a:rPr lang="es-ES" sz="1400" dirty="0" smtClean="0">
                <a:solidFill>
                  <a:srgbClr val="40404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62,9</a:t>
            </a:r>
            <a:r>
              <a:rPr lang="es-ES" sz="1400" dirty="0">
                <a:solidFill>
                  <a:srgbClr val="40404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% </a:t>
            </a:r>
            <a:endParaRPr lang="es-ES" sz="1400" dirty="0" smtClean="0">
              <a:solidFill>
                <a:srgbClr val="40404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004D3A"/>
              </a:buClr>
            </a:pPr>
            <a:r>
              <a:rPr lang="es-ES" sz="2400" baseline="-10000" dirty="0" smtClean="0">
                <a:solidFill>
                  <a:srgbClr val="004D3A"/>
                </a:solidFill>
              </a:rPr>
              <a:t>	➤ </a:t>
            </a:r>
            <a:r>
              <a:rPr lang="es-ES" sz="1400" dirty="0" smtClean="0">
                <a:solidFill>
                  <a:srgbClr val="40404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NAC</a:t>
            </a:r>
            <a:r>
              <a:rPr lang="es-ES" sz="1200" dirty="0" smtClean="0">
                <a:solidFill>
                  <a:prstClr val="black"/>
                </a:solidFill>
              </a:rPr>
              <a:t> </a:t>
            </a:r>
            <a:r>
              <a:rPr lang="es-ES" sz="1200" dirty="0">
                <a:solidFill>
                  <a:srgbClr val="004D3A"/>
                </a:solidFill>
                <a:latin typeface="Segoe UI Symbol" panose="020B0502040204020203" pitchFamily="34" charset="0"/>
              </a:rPr>
              <a:t>➝</a:t>
            </a:r>
            <a:r>
              <a:rPr lang="es-ES" sz="1200" dirty="0">
                <a:solidFill>
                  <a:srgbClr val="212529"/>
                </a:solidFill>
                <a:latin typeface="Segoe UI Symbol" panose="020B0502040204020203" pitchFamily="34" charset="0"/>
              </a:rPr>
              <a:t> </a:t>
            </a:r>
            <a:r>
              <a:rPr lang="es-ES" sz="1400" dirty="0" smtClean="0">
                <a:solidFill>
                  <a:srgbClr val="40404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51</a:t>
            </a:r>
            <a:r>
              <a:rPr lang="es-ES" sz="1400" dirty="0">
                <a:solidFill>
                  <a:srgbClr val="40404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% 	</a:t>
            </a: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srgbClr val="40404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NEC </a:t>
            </a:r>
            <a:r>
              <a:rPr lang="es-ES" sz="1200" dirty="0" smtClean="0">
                <a:solidFill>
                  <a:prstClr val="black"/>
                </a:solidFill>
              </a:rPr>
              <a:t> </a:t>
            </a:r>
            <a:r>
              <a:rPr lang="es-ES" sz="1200" dirty="0">
                <a:solidFill>
                  <a:srgbClr val="004D3A"/>
                </a:solidFill>
                <a:latin typeface="Segoe UI Symbol" panose="020B0502040204020203" pitchFamily="34" charset="0"/>
              </a:rPr>
              <a:t>➝</a:t>
            </a:r>
            <a:r>
              <a:rPr lang="es-ES" sz="1200" dirty="0">
                <a:solidFill>
                  <a:srgbClr val="212529"/>
                </a:solidFill>
                <a:latin typeface="Segoe UI Symbol" panose="020B0502040204020203" pitchFamily="34" charset="0"/>
              </a:rPr>
              <a:t> </a:t>
            </a:r>
            <a:r>
              <a:rPr lang="es-ES" sz="1400" dirty="0" smtClean="0">
                <a:solidFill>
                  <a:srgbClr val="40404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23,6%</a:t>
            </a:r>
            <a:endParaRPr lang="es-ES" sz="1400" dirty="0" smtClean="0"/>
          </a:p>
        </p:txBody>
      </p:sp>
      <p:cxnSp>
        <p:nvCxnSpPr>
          <p:cNvPr id="19" name="Conector recto 18"/>
          <p:cNvCxnSpPr/>
          <p:nvPr/>
        </p:nvCxnSpPr>
        <p:spPr>
          <a:xfrm flipH="1">
            <a:off x="6679931" y="4979472"/>
            <a:ext cx="20402" cy="1677382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614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Elipse 4"/>
          <p:cNvSpPr/>
          <p:nvPr/>
        </p:nvSpPr>
        <p:spPr>
          <a:xfrm>
            <a:off x="11818934" y="4588941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1890098" y="4561456"/>
            <a:ext cx="338554" cy="77361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000" dirty="0" smtClean="0">
                <a:solidFill>
                  <a:schemeClr val="bg1"/>
                </a:solidFill>
              </a:rPr>
              <a:t>Conclusiones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435218" y="498561"/>
            <a:ext cx="66282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rgbClr val="004D3A"/>
                </a:solidFill>
                <a:latin typeface="+mj-lt"/>
              </a:rPr>
              <a:t>Evaluación de la Calidad de los centros de formación</a:t>
            </a:r>
          </a:p>
        </p:txBody>
      </p:sp>
      <p:cxnSp>
        <p:nvCxnSpPr>
          <p:cNvPr id="10" name="Conector recto 9"/>
          <p:cNvCxnSpPr/>
          <p:nvPr/>
        </p:nvCxnSpPr>
        <p:spPr>
          <a:xfrm>
            <a:off x="7054206" y="498561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/>
          <p:cNvSpPr/>
          <p:nvPr/>
        </p:nvSpPr>
        <p:spPr>
          <a:xfrm>
            <a:off x="0" y="233553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1549190" y="2194974"/>
            <a:ext cx="9952387" cy="4226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Los </a:t>
            </a:r>
            <a:r>
              <a:rPr lang="es-ES" sz="1400" dirty="0"/>
              <a:t>centros </a:t>
            </a:r>
            <a:r>
              <a:rPr lang="es-ES" sz="1600" dirty="0"/>
              <a:t>que imparten en La Rioja acciones de FPE tienen una alta calidad </a:t>
            </a:r>
            <a:r>
              <a:rPr lang="es-ES" sz="16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baseline="-10000" dirty="0">
                <a:solidFill>
                  <a:srgbClr val="004D3A"/>
                </a:solidFill>
              </a:rPr>
              <a:t>➤ </a:t>
            </a:r>
            <a:r>
              <a:rPr lang="es-ES" sz="1600" dirty="0" smtClean="0"/>
              <a:t> Valoraciones </a:t>
            </a:r>
            <a:r>
              <a:rPr lang="es-ES" sz="1600" dirty="0"/>
              <a:t>de todos los </a:t>
            </a:r>
            <a:r>
              <a:rPr lang="es-ES" sz="1600" dirty="0" smtClean="0"/>
              <a:t>colectivos.</a:t>
            </a:r>
            <a:endParaRPr lang="es-ES" sz="1600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600" dirty="0" smtClean="0"/>
              <a:t>Todos </a:t>
            </a:r>
            <a:r>
              <a:rPr lang="es-ES" sz="1600" dirty="0"/>
              <a:t>los elementos que influyen en la calidad alcanzan una alta valoración en </a:t>
            </a:r>
            <a:r>
              <a:rPr lang="es-ES" sz="1600" dirty="0" smtClean="0"/>
              <a:t>promedio</a:t>
            </a:r>
            <a:r>
              <a:rPr lang="es-ES" sz="16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baseline="-10000" dirty="0">
                <a:solidFill>
                  <a:srgbClr val="004D3A"/>
                </a:solidFill>
              </a:rPr>
              <a:t>➤ </a:t>
            </a:r>
            <a:r>
              <a:rPr lang="es-ES" sz="1600" dirty="0" smtClean="0"/>
              <a:t>Por </a:t>
            </a:r>
            <a:r>
              <a:rPr lang="es-ES" sz="1600" dirty="0"/>
              <a:t>e</a:t>
            </a:r>
            <a:r>
              <a:rPr lang="es-ES" sz="1600" dirty="0" smtClean="0"/>
              <a:t>ncima </a:t>
            </a:r>
            <a:r>
              <a:rPr lang="es-ES" sz="1600" dirty="0"/>
              <a:t>de 8 sobre </a:t>
            </a:r>
            <a:r>
              <a:rPr lang="es-ES" sz="1600" dirty="0" smtClean="0"/>
              <a:t>10.</a:t>
            </a:r>
            <a:endParaRPr lang="es-ES" sz="1600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600" dirty="0" smtClean="0"/>
              <a:t>Las </a:t>
            </a:r>
            <a:r>
              <a:rPr lang="es-ES" sz="1600" dirty="0"/>
              <a:t>personas que representan a los centros de FPE </a:t>
            </a:r>
            <a:r>
              <a:rPr lang="es-ES" sz="16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baseline="-10000" dirty="0">
                <a:solidFill>
                  <a:srgbClr val="004D3A"/>
                </a:solidFill>
              </a:rPr>
              <a:t>➤ </a:t>
            </a:r>
            <a:r>
              <a:rPr lang="es-ES" sz="1600" dirty="0" smtClean="0"/>
              <a:t> Mejor valoran </a:t>
            </a:r>
            <a:r>
              <a:rPr lang="es-ES" sz="1600" dirty="0"/>
              <a:t>la calidad, la de sus propios centros y las de otras </a:t>
            </a:r>
            <a:r>
              <a:rPr lang="es-ES" sz="1600" dirty="0" smtClean="0"/>
              <a:t>entidades.</a:t>
            </a:r>
            <a:endParaRPr lang="es-ES" sz="1600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600" dirty="0" smtClean="0"/>
              <a:t>La </a:t>
            </a:r>
            <a:r>
              <a:rPr lang="es-ES" sz="1600" dirty="0"/>
              <a:t>aplicación de la metodología de evaluación de la calidad de los centros que se ha </a:t>
            </a:r>
            <a:r>
              <a:rPr lang="es-ES" sz="1600" dirty="0" smtClean="0"/>
              <a:t>diseñado</a:t>
            </a:r>
            <a:r>
              <a:rPr lang="es-ES" sz="16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baseline="-10000" dirty="0">
                <a:solidFill>
                  <a:srgbClr val="004D3A"/>
                </a:solidFill>
              </a:rPr>
              <a:t>➤ </a:t>
            </a:r>
            <a:r>
              <a:rPr lang="es-ES" sz="1600" dirty="0"/>
              <a:t>E</a:t>
            </a:r>
            <a:r>
              <a:rPr lang="es-ES" sz="1600" dirty="0" smtClean="0"/>
              <a:t>xiste </a:t>
            </a:r>
            <a:r>
              <a:rPr lang="es-ES" sz="1600" dirty="0"/>
              <a:t>mucho margen de maniobra en la mayoría de los subámbitos que estructuran el modelos de calidad.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600" dirty="0" smtClean="0"/>
              <a:t>Los </a:t>
            </a:r>
            <a:r>
              <a:rPr lang="es-ES" sz="1600" dirty="0"/>
              <a:t>ámbitos en los que la calidad es más bajo </a:t>
            </a:r>
            <a:r>
              <a:rPr lang="es-ES" sz="1600" dirty="0" smtClean="0"/>
              <a:t>son	</a:t>
            </a:r>
            <a:r>
              <a:rPr lang="es-ES" sz="28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600" dirty="0" smtClean="0"/>
              <a:t>“</a:t>
            </a:r>
            <a:r>
              <a:rPr lang="es-ES" sz="1600" dirty="0"/>
              <a:t>Actuaciones de orientación y mejora de la empleabilidad</a:t>
            </a:r>
            <a:r>
              <a:rPr lang="es-ES" sz="1600" dirty="0" smtClean="0"/>
              <a:t>”,</a:t>
            </a:r>
          </a:p>
          <a:p>
            <a:pPr lvl="2" algn="just">
              <a:buClr>
                <a:srgbClr val="004D3A"/>
              </a:buClr>
            </a:pPr>
            <a:r>
              <a:rPr lang="es-ES" sz="1600" dirty="0"/>
              <a:t>	</a:t>
            </a:r>
            <a:r>
              <a:rPr lang="es-ES" sz="1600" dirty="0" smtClean="0"/>
              <a:t>		</a:t>
            </a:r>
            <a:r>
              <a:rPr lang="es-ES" sz="16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6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s-ES" sz="28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600" dirty="0" smtClean="0"/>
              <a:t>“</a:t>
            </a:r>
            <a:r>
              <a:rPr lang="es-ES" sz="1600" dirty="0"/>
              <a:t>Infraestructura y equipamiento formativo</a:t>
            </a:r>
            <a:r>
              <a:rPr lang="es-ES" sz="1600" dirty="0" smtClean="0"/>
              <a:t>“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</a:pPr>
            <a:r>
              <a:rPr lang="es-ES" sz="1600" dirty="0"/>
              <a:t>	</a:t>
            </a:r>
            <a:r>
              <a:rPr lang="es-ES" sz="1600" dirty="0" smtClean="0"/>
              <a:t>			</a:t>
            </a:r>
            <a:r>
              <a:rPr lang="es-ES" sz="28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600" dirty="0" smtClean="0"/>
              <a:t>“Gestión </a:t>
            </a:r>
            <a:r>
              <a:rPr lang="es-ES" sz="1600" dirty="0"/>
              <a:t>documental y administrativa”.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339616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Elipse 4"/>
          <p:cNvSpPr/>
          <p:nvPr/>
        </p:nvSpPr>
        <p:spPr>
          <a:xfrm>
            <a:off x="11818933" y="5386930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1818933" y="5459843"/>
            <a:ext cx="492443" cy="58124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Recomen</a:t>
            </a:r>
          </a:p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daciones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435218" y="498561"/>
            <a:ext cx="66282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rgbClr val="004D3A"/>
                </a:solidFill>
                <a:latin typeface="+mj-lt"/>
              </a:rPr>
              <a:t>Evaluación de la Calidad de los centros de formación</a:t>
            </a:r>
          </a:p>
        </p:txBody>
      </p:sp>
      <p:cxnSp>
        <p:nvCxnSpPr>
          <p:cNvPr id="10" name="Conector recto 9"/>
          <p:cNvCxnSpPr/>
          <p:nvPr/>
        </p:nvCxnSpPr>
        <p:spPr>
          <a:xfrm>
            <a:off x="7054206" y="498561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0" y="233553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1472645" y="2699385"/>
            <a:ext cx="971910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800"/>
              </a:spcBef>
              <a:spcAft>
                <a:spcPts val="18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prstClr val="black"/>
                </a:solidFill>
              </a:rPr>
              <a:t>Prestando ayudas técnicas o financieras</a:t>
            </a:r>
            <a:r>
              <a:rPr lang="es-ES" sz="1600" dirty="0" smtClean="0"/>
              <a:t> </a:t>
            </a:r>
            <a:r>
              <a:rPr lang="es-ES" sz="28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600" dirty="0" smtClean="0">
                <a:solidFill>
                  <a:prstClr val="black"/>
                </a:solidFill>
              </a:rPr>
              <a:t>Establecer </a:t>
            </a:r>
            <a:r>
              <a:rPr lang="es-ES" sz="1600" dirty="0">
                <a:solidFill>
                  <a:prstClr val="black"/>
                </a:solidFill>
              </a:rPr>
              <a:t>línea de apoyo para mejorar los centros de formación</a:t>
            </a:r>
            <a:r>
              <a:rPr lang="es-ES" sz="1600" dirty="0" smtClean="0"/>
              <a:t>.</a:t>
            </a:r>
            <a:endParaRPr lang="es-ES" sz="1600" dirty="0"/>
          </a:p>
          <a:p>
            <a:pPr marL="342900" lvl="0" indent="-342900" algn="just">
              <a:spcBef>
                <a:spcPts val="1800"/>
              </a:spcBef>
              <a:spcAft>
                <a:spcPts val="18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prstClr val="black"/>
                </a:solidFill>
              </a:rPr>
              <a:t>Impulsar la calidad y formación innovadora </a:t>
            </a:r>
            <a:r>
              <a:rPr lang="es-ES" sz="2800" baseline="-10000" dirty="0" smtClean="0">
                <a:solidFill>
                  <a:srgbClr val="004D3A"/>
                </a:solidFill>
              </a:rPr>
              <a:t>➤</a:t>
            </a:r>
            <a:r>
              <a:rPr lang="es-ES" sz="1600" dirty="0">
                <a:solidFill>
                  <a:prstClr val="black"/>
                </a:solidFill>
              </a:rPr>
              <a:t> Incluir </a:t>
            </a:r>
            <a:r>
              <a:rPr lang="es-ES" sz="1600" dirty="0" smtClean="0">
                <a:solidFill>
                  <a:prstClr val="black"/>
                </a:solidFill>
              </a:rPr>
              <a:t>en normativa </a:t>
            </a:r>
            <a:r>
              <a:rPr lang="es-ES" sz="1600" dirty="0">
                <a:solidFill>
                  <a:prstClr val="black"/>
                </a:solidFill>
              </a:rPr>
              <a:t>de selección </a:t>
            </a:r>
            <a:r>
              <a:rPr lang="es-ES" sz="1600" dirty="0" smtClean="0">
                <a:solidFill>
                  <a:prstClr val="black"/>
                </a:solidFill>
              </a:rPr>
              <a:t>de centros de formación</a:t>
            </a:r>
            <a:r>
              <a:rPr lang="es-ES" sz="1600" dirty="0" smtClean="0"/>
              <a:t>.</a:t>
            </a:r>
            <a:endParaRPr lang="es-ES" sz="1600" dirty="0"/>
          </a:p>
          <a:p>
            <a:pPr marL="342900" lvl="0" indent="-342900" algn="just">
              <a:spcBef>
                <a:spcPts val="1800"/>
              </a:spcBef>
              <a:spcAft>
                <a:spcPts val="18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prstClr val="black"/>
                </a:solidFill>
              </a:rPr>
              <a:t>Identificar pronto los déficits de calidad </a:t>
            </a:r>
            <a:r>
              <a:rPr lang="es-ES" sz="2800" baseline="-10000" dirty="0" smtClean="0">
                <a:solidFill>
                  <a:srgbClr val="004D3A"/>
                </a:solidFill>
              </a:rPr>
              <a:t>➤</a:t>
            </a:r>
            <a:r>
              <a:rPr lang="es-ES" sz="1600" dirty="0">
                <a:solidFill>
                  <a:prstClr val="black"/>
                </a:solidFill>
              </a:rPr>
              <a:t> Aplicar medidas de seguimiento y control de </a:t>
            </a:r>
            <a:r>
              <a:rPr lang="es-ES" sz="1600" dirty="0" smtClean="0">
                <a:solidFill>
                  <a:prstClr val="black"/>
                </a:solidFill>
              </a:rPr>
              <a:t>calidad de las acciones</a:t>
            </a:r>
            <a:r>
              <a:rPr lang="es-ES" sz="1600" dirty="0" smtClean="0"/>
              <a:t>.</a:t>
            </a:r>
            <a:endParaRPr lang="es-ES" sz="1600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238891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Elipse 4"/>
          <p:cNvSpPr/>
          <p:nvPr/>
        </p:nvSpPr>
        <p:spPr>
          <a:xfrm>
            <a:off x="11818937" y="2194974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1895283" y="2170623"/>
            <a:ext cx="338554" cy="77040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000" dirty="0" smtClean="0">
                <a:solidFill>
                  <a:schemeClr val="bg1"/>
                </a:solidFill>
              </a:rPr>
              <a:t>Presentación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435218" y="498561"/>
            <a:ext cx="49042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rgbClr val="004D3A"/>
                </a:solidFill>
                <a:latin typeface="+mj-lt"/>
              </a:rPr>
              <a:t>Evaluación de la promoción y difusión</a:t>
            </a:r>
          </a:p>
        </p:txBody>
      </p:sp>
      <p:cxnSp>
        <p:nvCxnSpPr>
          <p:cNvPr id="10" name="Conector recto 9"/>
          <p:cNvCxnSpPr/>
          <p:nvPr/>
        </p:nvCxnSpPr>
        <p:spPr>
          <a:xfrm>
            <a:off x="5330272" y="516755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ángulo 11"/>
          <p:cNvSpPr/>
          <p:nvPr/>
        </p:nvSpPr>
        <p:spPr>
          <a:xfrm>
            <a:off x="0" y="307848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688905" y="2555825"/>
            <a:ext cx="9952387" cy="2929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200"/>
              </a:spcBef>
              <a:spcAft>
                <a:spcPts val="18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del análisis de acciones, materiales y discurso en materia de información y publicidad de la FPE.</a:t>
            </a:r>
          </a:p>
          <a:p>
            <a:pPr marL="342900" lvl="0" indent="-342900" algn="just">
              <a:spcBef>
                <a:spcPts val="1200"/>
              </a:spcBef>
              <a:spcAft>
                <a:spcPts val="18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Objetivos </a:t>
            </a:r>
            <a:r>
              <a:rPr lang="es-ES" sz="28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6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</a:t>
            </a:r>
            <a:r>
              <a:rPr lang="es-ES" sz="16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onocer diseño, implementación y resultados la promoción y difusión </a:t>
            </a:r>
            <a:r>
              <a:rPr lang="es-ES" sz="1400" dirty="0">
                <a:solidFill>
                  <a:srgbClr val="004D3A"/>
                </a:solidFill>
                <a:latin typeface="Segoe UI Symbol" panose="020B0502040204020203" pitchFamily="34" charset="0"/>
              </a:rPr>
              <a:t> ➝</a:t>
            </a:r>
            <a:r>
              <a:rPr lang="es-ES" sz="1400" dirty="0">
                <a:solidFill>
                  <a:prstClr val="black"/>
                </a:solidFill>
              </a:rPr>
              <a:t> </a:t>
            </a:r>
            <a:r>
              <a:rPr lang="es-ES" sz="1400" dirty="0" smtClean="0">
                <a:solidFill>
                  <a:prstClr val="black"/>
                </a:solidFill>
              </a:rPr>
              <a:t> </a:t>
            </a:r>
            <a:r>
              <a:rPr lang="es-ES" sz="1600" dirty="0" smtClean="0">
                <a:solidFill>
                  <a:srgbClr val="40404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ES" sz="16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ropuesta de mejora.</a:t>
            </a:r>
          </a:p>
          <a:p>
            <a:pPr marL="342900" lvl="0" indent="-342900" algn="just">
              <a:spcBef>
                <a:spcPts val="1200"/>
              </a:spcBef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rgbClr val="40404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Herramientas </a:t>
            </a:r>
            <a:r>
              <a:rPr lang="es-ES" sz="28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600" dirty="0" smtClean="0">
                <a:solidFill>
                  <a:srgbClr val="40404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Información primaria (entrevistas, encuestas y grupos focales).</a:t>
            </a:r>
          </a:p>
          <a:p>
            <a:pPr lvl="0" algn="just">
              <a:spcAft>
                <a:spcPts val="1800"/>
              </a:spcAft>
              <a:buClr>
                <a:srgbClr val="004D3A"/>
              </a:buClr>
            </a:pPr>
            <a:r>
              <a:rPr lang="es-ES" sz="1600" dirty="0">
                <a:solidFill>
                  <a:srgbClr val="40404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s-ES" sz="1600" dirty="0" smtClean="0">
                <a:solidFill>
                  <a:srgbClr val="40404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es-ES" sz="28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600" dirty="0">
                <a:solidFill>
                  <a:srgbClr val="40404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Información </a:t>
            </a:r>
            <a:r>
              <a:rPr lang="es-ES" sz="1600" dirty="0" smtClean="0">
                <a:solidFill>
                  <a:srgbClr val="40404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secundaria (Informes, material divulgativo, web, plataforma colaborativa).</a:t>
            </a:r>
            <a:endParaRPr lang="es-ES" sz="16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Limitaciones </a:t>
            </a:r>
            <a:r>
              <a:rPr lang="es-ES" sz="2800" baseline="-10000" dirty="0">
                <a:solidFill>
                  <a:srgbClr val="004D3A"/>
                </a:solidFill>
              </a:rPr>
              <a:t>➤ </a:t>
            </a:r>
            <a:r>
              <a:rPr lang="es-ES" sz="1600" dirty="0" smtClean="0">
                <a:solidFill>
                  <a:srgbClr val="40404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Falta de disposición de estrategia de comunicación.</a:t>
            </a:r>
          </a:p>
          <a:p>
            <a:pPr lvl="0" algn="just">
              <a:spcAft>
                <a:spcPts val="600"/>
              </a:spcAft>
              <a:buClr>
                <a:srgbClr val="004D3A"/>
              </a:buClr>
            </a:pPr>
            <a:r>
              <a:rPr lang="es-ES" sz="16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s-ES" sz="16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s-ES" sz="2800" baseline="-10000" dirty="0" smtClean="0">
                <a:solidFill>
                  <a:srgbClr val="004D3A"/>
                </a:solidFill>
              </a:rPr>
              <a:t>   ➤ </a:t>
            </a:r>
            <a:r>
              <a:rPr lang="es-ES" sz="1600" dirty="0" smtClean="0">
                <a:solidFill>
                  <a:srgbClr val="40404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Limitación en el acceso a identificación de audiencias. </a:t>
            </a:r>
            <a:endParaRPr lang="es-ES" sz="1600" dirty="0">
              <a:solidFill>
                <a:srgbClr val="40404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00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Elipse 5"/>
          <p:cNvSpPr/>
          <p:nvPr/>
        </p:nvSpPr>
        <p:spPr>
          <a:xfrm>
            <a:off x="11818936" y="2992963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7" name="CuadroTexto 6"/>
          <p:cNvSpPr txBox="1"/>
          <p:nvPr/>
        </p:nvSpPr>
        <p:spPr>
          <a:xfrm>
            <a:off x="11794681" y="2956231"/>
            <a:ext cx="492443" cy="81208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Informe</a:t>
            </a:r>
          </a:p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metodológico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435218" y="498561"/>
            <a:ext cx="49042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rgbClr val="004D3A"/>
                </a:solidFill>
                <a:latin typeface="+mj-lt"/>
              </a:rPr>
              <a:t>Evaluación de la promoción y difusión</a:t>
            </a:r>
          </a:p>
        </p:txBody>
      </p:sp>
      <p:cxnSp>
        <p:nvCxnSpPr>
          <p:cNvPr id="11" name="Conector recto 10"/>
          <p:cNvCxnSpPr/>
          <p:nvPr/>
        </p:nvCxnSpPr>
        <p:spPr>
          <a:xfrm>
            <a:off x="3559529" y="3624630"/>
            <a:ext cx="10985" cy="831256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/>
          <p:cNvSpPr/>
          <p:nvPr/>
        </p:nvSpPr>
        <p:spPr>
          <a:xfrm>
            <a:off x="0" y="307848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375693" y="1387763"/>
            <a:ext cx="2612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  <a:latin typeface="Calibri Light" panose="020F0302020204030204"/>
              </a:rPr>
              <a:t>Propósito de la evaluación</a:t>
            </a:r>
            <a:endParaRPr lang="es-ES" sz="1400" dirty="0"/>
          </a:p>
        </p:txBody>
      </p:sp>
      <p:sp>
        <p:nvSpPr>
          <p:cNvPr id="12" name="Rectángulo 11"/>
          <p:cNvSpPr/>
          <p:nvPr/>
        </p:nvSpPr>
        <p:spPr>
          <a:xfrm>
            <a:off x="1375693" y="1755041"/>
            <a:ext cx="756805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Diseño de la Estrategia de comunicación</a:t>
            </a:r>
          </a:p>
          <a:p>
            <a:pPr marL="342900" lvl="0" indent="-342900" algn="just"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Componentes de la Estrategia</a:t>
            </a:r>
          </a:p>
          <a:p>
            <a:pPr marL="342900" lvl="0" indent="-342900" algn="just"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Aplicación de la identidad</a:t>
            </a:r>
          </a:p>
          <a:p>
            <a:pPr marL="342900" lvl="0" indent="-342900" algn="just"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Alcance de las actuaciones en comunicación</a:t>
            </a:r>
          </a:p>
          <a:p>
            <a:pPr marL="342900" lvl="0" indent="-342900" algn="just"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Igualdad de oportunidades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1375693" y="3045693"/>
            <a:ext cx="3164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  <a:latin typeface="Calibri Light" panose="020F0302020204030204"/>
              </a:rPr>
              <a:t>Herramientas para la evaluación</a:t>
            </a:r>
            <a:endParaRPr lang="es-ES" sz="1400" dirty="0"/>
          </a:p>
        </p:txBody>
      </p:sp>
      <p:sp>
        <p:nvSpPr>
          <p:cNvPr id="2" name="Rectángulo 1"/>
          <p:cNvSpPr/>
          <p:nvPr/>
        </p:nvSpPr>
        <p:spPr>
          <a:xfrm>
            <a:off x="1375693" y="3521612"/>
            <a:ext cx="1007254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prstClr val="black"/>
                </a:solidFill>
              </a:rPr>
              <a:t>Fuentes de información  </a:t>
            </a:r>
            <a:r>
              <a:rPr lang="es-ES" sz="2000" baseline="-10000" dirty="0">
                <a:solidFill>
                  <a:srgbClr val="004D3A"/>
                </a:solidFill>
              </a:rPr>
              <a:t>➤    </a:t>
            </a:r>
            <a:r>
              <a:rPr lang="es-ES" sz="1400" dirty="0">
                <a:solidFill>
                  <a:prstClr val="black"/>
                </a:solidFill>
              </a:rPr>
              <a:t>Información primaria	</a:t>
            </a:r>
            <a:r>
              <a:rPr lang="es-ES" sz="1400" dirty="0">
                <a:solidFill>
                  <a:srgbClr val="004D3A"/>
                </a:solidFill>
                <a:latin typeface="Segoe UI Symbol" panose="020B0502040204020203" pitchFamily="34" charset="0"/>
              </a:rPr>
              <a:t>➝ </a:t>
            </a:r>
            <a:r>
              <a:rPr lang="es-ES" sz="1400" dirty="0" smtClean="0">
                <a:solidFill>
                  <a:srgbClr val="004D3A"/>
                </a:solidFill>
                <a:latin typeface="Segoe UI Symbol" panose="020B0502040204020203" pitchFamily="34" charset="0"/>
              </a:rPr>
              <a:t>E</a:t>
            </a:r>
            <a:r>
              <a:rPr lang="es-ES" sz="1400" dirty="0" smtClean="0">
                <a:solidFill>
                  <a:prstClr val="black"/>
                </a:solidFill>
              </a:rPr>
              <a:t>ntrevistas</a:t>
            </a:r>
            <a:endParaRPr lang="es-ES" sz="1400" dirty="0">
              <a:solidFill>
                <a:prstClr val="black"/>
              </a:solidFill>
            </a:endParaRPr>
          </a:p>
          <a:p>
            <a:pPr lvl="0" algn="just">
              <a:buClr>
                <a:srgbClr val="004D3A"/>
              </a:buClr>
            </a:pPr>
            <a:r>
              <a:rPr lang="es-ES" sz="1400" dirty="0">
                <a:solidFill>
                  <a:srgbClr val="004D3A"/>
                </a:solidFill>
                <a:latin typeface="Segoe UI Symbol" panose="020B0502040204020203" pitchFamily="34" charset="0"/>
              </a:rPr>
              <a:t>					➝ </a:t>
            </a:r>
            <a:r>
              <a:rPr lang="es-ES" sz="1400" dirty="0" smtClean="0">
                <a:solidFill>
                  <a:srgbClr val="004D3A"/>
                </a:solidFill>
                <a:latin typeface="Segoe UI Symbol" panose="020B0502040204020203" pitchFamily="34" charset="0"/>
              </a:rPr>
              <a:t>E</a:t>
            </a:r>
            <a:r>
              <a:rPr lang="es-ES" sz="1400" dirty="0" smtClean="0">
                <a:solidFill>
                  <a:prstClr val="black"/>
                </a:solidFill>
              </a:rPr>
              <a:t>ncuestas</a:t>
            </a:r>
          </a:p>
          <a:p>
            <a:pPr lvl="0" algn="just">
              <a:buClr>
                <a:srgbClr val="004D3A"/>
              </a:buClr>
            </a:pPr>
            <a:endParaRPr lang="es-ES" sz="1400" dirty="0">
              <a:solidFill>
                <a:prstClr val="black"/>
              </a:solidFill>
            </a:endParaRPr>
          </a:p>
          <a:p>
            <a:pPr lvl="0" algn="just">
              <a:buClr>
                <a:srgbClr val="004D3A"/>
              </a:buClr>
            </a:pPr>
            <a:r>
              <a:rPr lang="es-ES" sz="1400" dirty="0">
                <a:solidFill>
                  <a:srgbClr val="004D3A"/>
                </a:solidFill>
                <a:latin typeface="Segoe UI Symbol" panose="020B0502040204020203" pitchFamily="34" charset="0"/>
              </a:rPr>
              <a:t>	</a:t>
            </a:r>
            <a:r>
              <a:rPr lang="es-ES" sz="2000" baseline="-10000" dirty="0" smtClean="0">
                <a:solidFill>
                  <a:srgbClr val="004D3A"/>
                </a:solidFill>
              </a:rPr>
              <a:t>	 </a:t>
            </a:r>
            <a:r>
              <a:rPr lang="es-ES" sz="2000" dirty="0" smtClean="0">
                <a:solidFill>
                  <a:srgbClr val="004D3A"/>
                </a:solidFill>
              </a:rPr>
              <a:t>     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    </a:t>
            </a:r>
            <a:r>
              <a:rPr lang="es-ES" sz="1400" dirty="0" smtClean="0">
                <a:solidFill>
                  <a:prstClr val="black"/>
                </a:solidFill>
              </a:rPr>
              <a:t>Información secundaria	</a:t>
            </a:r>
            <a:r>
              <a:rPr lang="es-ES" sz="1400" dirty="0" smtClean="0">
                <a:solidFill>
                  <a:srgbClr val="004D3A"/>
                </a:solidFill>
                <a:latin typeface="Segoe UI Symbol" panose="020B0502040204020203" pitchFamily="34" charset="0"/>
              </a:rPr>
              <a:t>➝ </a:t>
            </a:r>
            <a:r>
              <a:rPr lang="es-ES" sz="1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Estrategia de comunicación y otros documentos</a:t>
            </a:r>
          </a:p>
          <a:p>
            <a:pPr algn="just">
              <a:buClr>
                <a:srgbClr val="004D3A"/>
              </a:buClr>
            </a:pPr>
            <a:r>
              <a:rPr lang="es-ES" sz="1400" dirty="0">
                <a:solidFill>
                  <a:srgbClr val="004D3A"/>
                </a:solidFill>
                <a:latin typeface="Segoe UI Symbol" panose="020B0502040204020203" pitchFamily="34" charset="0"/>
              </a:rPr>
              <a:t>					</a:t>
            </a:r>
            <a:r>
              <a:rPr lang="es-ES" sz="1400" dirty="0" smtClean="0">
                <a:solidFill>
                  <a:srgbClr val="004D3A"/>
                </a:solidFill>
                <a:latin typeface="Segoe UI Symbol" panose="020B0502040204020203" pitchFamily="34" charset="0"/>
              </a:rPr>
              <a:t>➝ </a:t>
            </a:r>
            <a:r>
              <a:rPr lang="es-ES" sz="1400" dirty="0" smtClean="0">
                <a:solidFill>
                  <a:prstClr val="black"/>
                </a:solidFill>
              </a:rPr>
              <a:t>Materiales y herramientas utilizadas en comunicación</a:t>
            </a:r>
            <a:endParaRPr lang="es-ES" sz="1400" dirty="0">
              <a:solidFill>
                <a:prstClr val="black"/>
              </a:solidFill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1375693" y="5278959"/>
            <a:ext cx="29800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  <a:latin typeface="Calibri Light" panose="020F0302020204030204"/>
              </a:rPr>
              <a:t>Indicadores para la evaluación</a:t>
            </a:r>
            <a:endParaRPr lang="es-ES" sz="1400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682091"/>
              </p:ext>
            </p:extLst>
          </p:nvPr>
        </p:nvGraphicFramePr>
        <p:xfrm>
          <a:off x="4355740" y="4968162"/>
          <a:ext cx="6324506" cy="1356360"/>
        </p:xfrm>
        <a:graphic>
          <a:graphicData uri="http://schemas.openxmlformats.org/drawingml/2006/table">
            <a:tbl>
              <a:tblPr firstRow="1" firstCol="1" bandRow="1"/>
              <a:tblGrid>
                <a:gridCol w="1895739">
                  <a:extLst>
                    <a:ext uri="{9D8B030D-6E8A-4147-A177-3AD203B41FA5}">
                      <a16:colId xmlns:a16="http://schemas.microsoft.com/office/drawing/2014/main" val="3745845023"/>
                    </a:ext>
                  </a:extLst>
                </a:gridCol>
                <a:gridCol w="2301776">
                  <a:extLst>
                    <a:ext uri="{9D8B030D-6E8A-4147-A177-3AD203B41FA5}">
                      <a16:colId xmlns:a16="http://schemas.microsoft.com/office/drawing/2014/main" val="3879747881"/>
                    </a:ext>
                  </a:extLst>
                </a:gridCol>
                <a:gridCol w="2126991">
                  <a:extLst>
                    <a:ext uri="{9D8B030D-6E8A-4147-A177-3AD203B41FA5}">
                      <a16:colId xmlns:a16="http://schemas.microsoft.com/office/drawing/2014/main" val="31994336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900" b="1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RECURSOS</a:t>
                      </a:r>
                      <a:endParaRPr lang="es-ES" sz="900" cap="all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900" b="1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REALIZACIÓN</a:t>
                      </a:r>
                      <a:endParaRPr lang="es-ES" sz="900" cap="all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900" b="1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RESULTADOS</a:t>
                      </a:r>
                      <a:endParaRPr lang="es-ES" sz="900" cap="all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1420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Recursos humanos dedicados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Recursos financieros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Asistencias técnicas contratadas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Actos difusión realizados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RRSS utilizadas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Mensajes en RRSS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Herramientas comunicación diseñadas/mejoras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Anuncios en medios comunicación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Alcance actos difusión realizados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Alcance mensajes RRSS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Alcance anuncios medios comunicación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096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086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Elipse 4"/>
          <p:cNvSpPr/>
          <p:nvPr/>
        </p:nvSpPr>
        <p:spPr>
          <a:xfrm>
            <a:off x="11818935" y="3790952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1800167" y="3821314"/>
            <a:ext cx="492443" cy="65338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Principales</a:t>
            </a:r>
          </a:p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resultados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435218" y="498561"/>
            <a:ext cx="49042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rgbClr val="004D3A"/>
                </a:solidFill>
                <a:latin typeface="+mj-lt"/>
              </a:rPr>
              <a:t>Evaluación de la promoción y difusión</a:t>
            </a:r>
          </a:p>
        </p:txBody>
      </p:sp>
      <p:cxnSp>
        <p:nvCxnSpPr>
          <p:cNvPr id="10" name="Conector recto 9"/>
          <p:cNvCxnSpPr/>
          <p:nvPr/>
        </p:nvCxnSpPr>
        <p:spPr>
          <a:xfrm>
            <a:off x="5330272" y="516755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/>
          <p:cNvSpPr/>
          <p:nvPr/>
        </p:nvSpPr>
        <p:spPr>
          <a:xfrm>
            <a:off x="0" y="307848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700004" y="1117636"/>
            <a:ext cx="3914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</a:rPr>
              <a:t>Sobre acciones de promoción y difusión</a:t>
            </a:r>
            <a:endParaRPr lang="es-ES" dirty="0"/>
          </a:p>
        </p:txBody>
      </p:sp>
      <p:sp>
        <p:nvSpPr>
          <p:cNvPr id="11" name="Rectángulo 10"/>
          <p:cNvSpPr/>
          <p:nvPr/>
        </p:nvSpPr>
        <p:spPr>
          <a:xfrm>
            <a:off x="1636867" y="2654216"/>
            <a:ext cx="2533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</a:rPr>
              <a:t>Opinión de agentes clave</a:t>
            </a:r>
            <a:endParaRPr lang="es-ES" dirty="0"/>
          </a:p>
        </p:txBody>
      </p:sp>
      <p:sp>
        <p:nvSpPr>
          <p:cNvPr id="12" name="Rectángulo 11"/>
          <p:cNvSpPr/>
          <p:nvPr/>
        </p:nvSpPr>
        <p:spPr>
          <a:xfrm>
            <a:off x="1700004" y="4524001"/>
            <a:ext cx="2619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</a:rPr>
              <a:t>Material de comunicación</a:t>
            </a:r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1636867" y="4837280"/>
            <a:ext cx="9424987" cy="1826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Personalidad </a:t>
            </a:r>
            <a:r>
              <a:rPr lang="es-ES" sz="2000" baseline="-10000" dirty="0">
                <a:solidFill>
                  <a:srgbClr val="004D3A"/>
                </a:solidFill>
              </a:rPr>
              <a:t>➤ </a:t>
            </a:r>
            <a:r>
              <a:rPr lang="es-ES" sz="1200" dirty="0"/>
              <a:t> </a:t>
            </a:r>
            <a:r>
              <a:rPr lang="es-ES" sz="1200" dirty="0" smtClean="0"/>
              <a:t>Identificación del emisor del mensaje no clara, discurso técnico y formal.</a:t>
            </a:r>
          </a:p>
          <a:p>
            <a:pPr marL="342900" lvl="0" indent="-342900" algn="just">
              <a:spcBef>
                <a:spcPts val="600"/>
              </a:spcBef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Identidad visual</a:t>
            </a:r>
            <a:r>
              <a:rPr lang="es-ES" sz="2000" baseline="-10000" dirty="0">
                <a:solidFill>
                  <a:srgbClr val="004D3A"/>
                </a:solidFill>
              </a:rPr>
              <a:t> ➤ </a:t>
            </a:r>
            <a:r>
              <a:rPr lang="es-ES" sz="1200" dirty="0" smtClean="0">
                <a:solidFill>
                  <a:prstClr val="black"/>
                </a:solidFill>
              </a:rPr>
              <a:t>Adecuada gama de color, aparición de logotipo del Gobierno e </a:t>
            </a:r>
            <a:r>
              <a:rPr lang="es-ES" sz="1200" dirty="0" err="1" smtClean="0">
                <a:solidFill>
                  <a:prstClr val="black"/>
                </a:solidFill>
              </a:rPr>
              <a:t>invisibilizada</a:t>
            </a:r>
            <a:r>
              <a:rPr lang="es-ES" sz="1200" dirty="0" smtClean="0">
                <a:solidFill>
                  <a:prstClr val="black"/>
                </a:solidFill>
              </a:rPr>
              <a:t> DGFPI .</a:t>
            </a:r>
            <a:endParaRPr lang="es-ES" sz="1200" dirty="0" smtClean="0"/>
          </a:p>
          <a:p>
            <a:pPr marL="342900" lvl="0" indent="-342900" algn="just">
              <a:spcBef>
                <a:spcPts val="600"/>
              </a:spcBef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Audiencias</a:t>
            </a:r>
            <a:r>
              <a:rPr lang="es-ES" sz="2000" baseline="-10000" dirty="0">
                <a:solidFill>
                  <a:srgbClr val="004D3A"/>
                </a:solidFill>
              </a:rPr>
              <a:t> ➤ </a:t>
            </a:r>
            <a:r>
              <a:rPr lang="es-ES" sz="1200" dirty="0" smtClean="0">
                <a:solidFill>
                  <a:prstClr val="black"/>
                </a:solidFill>
              </a:rPr>
              <a:t>Personas trabajadoras desempleadas, ocupadas, ciudadanía general, empresas de La Rioja, personal docente y entidades formadoras. </a:t>
            </a:r>
            <a:endParaRPr lang="es-ES" sz="1200" dirty="0" smtClean="0"/>
          </a:p>
          <a:p>
            <a:pPr marL="342900" lvl="0" indent="-342900" algn="just">
              <a:spcBef>
                <a:spcPts val="600"/>
              </a:spcBef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Mensajes clave</a:t>
            </a:r>
            <a:r>
              <a:rPr lang="es-ES" sz="2000" baseline="-10000" dirty="0">
                <a:solidFill>
                  <a:srgbClr val="004D3A"/>
                </a:solidFill>
              </a:rPr>
              <a:t> ➤ </a:t>
            </a:r>
            <a:r>
              <a:rPr lang="es-ES" sz="1200" dirty="0" smtClean="0">
                <a:solidFill>
                  <a:prstClr val="black"/>
                </a:solidFill>
              </a:rPr>
              <a:t>Muy diversos  y falta de adecuación en el </a:t>
            </a:r>
            <a:r>
              <a:rPr lang="es-ES" sz="1200" dirty="0" err="1" smtClean="0">
                <a:solidFill>
                  <a:prstClr val="black"/>
                </a:solidFill>
              </a:rPr>
              <a:t>lenguja</a:t>
            </a:r>
            <a:r>
              <a:rPr lang="es-ES" sz="1200" dirty="0" smtClean="0">
                <a:solidFill>
                  <a:prstClr val="black"/>
                </a:solidFill>
              </a:rPr>
              <a:t>.</a:t>
            </a:r>
            <a:endParaRPr lang="es-ES" sz="1200" dirty="0" smtClean="0"/>
          </a:p>
          <a:p>
            <a:pPr marL="342900" lvl="0" indent="-342900" algn="just">
              <a:spcBef>
                <a:spcPts val="600"/>
              </a:spcBef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Canales y formatos</a:t>
            </a:r>
            <a:r>
              <a:rPr lang="es-ES" sz="2000" baseline="-10000" dirty="0">
                <a:solidFill>
                  <a:srgbClr val="004D3A"/>
                </a:solidFill>
              </a:rPr>
              <a:t> </a:t>
            </a:r>
            <a:r>
              <a:rPr lang="es-ES" sz="2000" baseline="-10000" dirty="0" smtClean="0">
                <a:solidFill>
                  <a:srgbClr val="004D3A"/>
                </a:solidFill>
              </a:rPr>
              <a:t>	➤ </a:t>
            </a:r>
            <a:r>
              <a:rPr lang="es-ES" sz="1200" dirty="0" smtClean="0">
                <a:solidFill>
                  <a:prstClr val="black"/>
                </a:solidFill>
              </a:rPr>
              <a:t>Online (Web, cartelería y folletos digitales, e-mail)</a:t>
            </a:r>
          </a:p>
          <a:p>
            <a:pPr lvl="0" algn="just">
              <a:spcAft>
                <a:spcPts val="600"/>
              </a:spcAft>
              <a:buClr>
                <a:srgbClr val="004D3A"/>
              </a:buClr>
            </a:pPr>
            <a:r>
              <a:rPr lang="es-ES" sz="1200" dirty="0">
                <a:solidFill>
                  <a:prstClr val="black"/>
                </a:solidFill>
              </a:rPr>
              <a:t>	</a:t>
            </a:r>
            <a:r>
              <a:rPr lang="es-ES" sz="1200" dirty="0" smtClean="0">
                <a:solidFill>
                  <a:prstClr val="black"/>
                </a:solidFill>
              </a:rPr>
              <a:t>	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200" dirty="0" smtClean="0">
                <a:solidFill>
                  <a:prstClr val="black"/>
                </a:solidFill>
              </a:rPr>
              <a:t>Offline (Cartelería, Folletos, actividades y actos públicos, prensa, radio)</a:t>
            </a:r>
            <a:endParaRPr lang="es-ES" sz="1200" dirty="0"/>
          </a:p>
        </p:txBody>
      </p:sp>
      <p:sp>
        <p:nvSpPr>
          <p:cNvPr id="14" name="Rectángulo 13"/>
          <p:cNvSpPr/>
          <p:nvPr/>
        </p:nvSpPr>
        <p:spPr>
          <a:xfrm>
            <a:off x="1700004" y="1451989"/>
            <a:ext cx="9754169" cy="1379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Informes de publicidad desiguales </a:t>
            </a:r>
          </a:p>
          <a:p>
            <a:pPr marL="342900" lvl="0" indent="-342900" algn="just">
              <a:spcBef>
                <a:spcPts val="600"/>
              </a:spcBef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Emisores de difusión</a:t>
            </a:r>
            <a:r>
              <a:rPr lang="es-ES" sz="2000" baseline="-10000" dirty="0">
                <a:solidFill>
                  <a:srgbClr val="004D3A"/>
                </a:solidFill>
              </a:rPr>
              <a:t> ➤ </a:t>
            </a:r>
            <a:r>
              <a:rPr lang="es-ES" sz="1200" dirty="0" smtClean="0">
                <a:solidFill>
                  <a:prstClr val="black"/>
                </a:solidFill>
              </a:rPr>
              <a:t>Gobierno de La Rioja, DGFPI y Entidades formadoras.</a:t>
            </a:r>
            <a:endParaRPr lang="es-ES" sz="1200" dirty="0" smtClean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Acciones </a:t>
            </a:r>
            <a:r>
              <a:rPr lang="es-ES" sz="2000" baseline="-10000" dirty="0">
                <a:solidFill>
                  <a:srgbClr val="004D3A"/>
                </a:solidFill>
              </a:rPr>
              <a:t>➤ </a:t>
            </a:r>
            <a:r>
              <a:rPr lang="es-ES" sz="1200" dirty="0" smtClean="0">
                <a:solidFill>
                  <a:prstClr val="black"/>
                </a:solidFill>
              </a:rPr>
              <a:t>7 tipo de acciones</a:t>
            </a:r>
          </a:p>
          <a:p>
            <a:pPr lvl="0" algn="just">
              <a:buClr>
                <a:srgbClr val="004D3A"/>
              </a:buClr>
            </a:pPr>
            <a:r>
              <a:rPr lang="es-ES" sz="1200" dirty="0">
                <a:solidFill>
                  <a:prstClr val="black"/>
                </a:solidFill>
              </a:rPr>
              <a:t>	</a:t>
            </a:r>
            <a:r>
              <a:rPr lang="es-ES" sz="1200" dirty="0" smtClean="0">
                <a:solidFill>
                  <a:prstClr val="black"/>
                </a:solidFill>
              </a:rPr>
              <a:t>	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200" dirty="0" smtClean="0">
                <a:solidFill>
                  <a:prstClr val="black"/>
                </a:solidFill>
              </a:rPr>
              <a:t>Actos públicos 	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200" dirty="0" smtClean="0">
                <a:solidFill>
                  <a:prstClr val="black"/>
                </a:solidFill>
              </a:rPr>
              <a:t>De difusión	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200" dirty="0" smtClean="0">
                <a:solidFill>
                  <a:prstClr val="black"/>
                </a:solidFill>
              </a:rPr>
              <a:t>Publicaciones	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200" dirty="0" smtClean="0">
                <a:solidFill>
                  <a:prstClr val="black"/>
                </a:solidFill>
              </a:rPr>
              <a:t>Información </a:t>
            </a:r>
            <a:r>
              <a:rPr lang="es-ES" sz="1200" dirty="0">
                <a:solidFill>
                  <a:prstClr val="black"/>
                </a:solidFill>
              </a:rPr>
              <a:t>interna</a:t>
            </a:r>
            <a:r>
              <a:rPr lang="es-ES" sz="1200" dirty="0" smtClean="0">
                <a:solidFill>
                  <a:prstClr val="black"/>
                </a:solidFill>
              </a:rPr>
              <a:t> </a:t>
            </a:r>
          </a:p>
          <a:p>
            <a:pPr lvl="0" algn="just">
              <a:spcAft>
                <a:spcPts val="600"/>
              </a:spcAft>
              <a:buClr>
                <a:srgbClr val="004D3A"/>
              </a:buClr>
            </a:pPr>
            <a:r>
              <a:rPr lang="es-ES" sz="1200" baseline="-10000" dirty="0">
                <a:solidFill>
                  <a:prstClr val="black"/>
                </a:solidFill>
              </a:rPr>
              <a:t>	</a:t>
            </a:r>
            <a:r>
              <a:rPr lang="es-ES" sz="1200" baseline="-10000" dirty="0" smtClean="0">
                <a:solidFill>
                  <a:prstClr val="black"/>
                </a:solidFill>
              </a:rPr>
              <a:t>	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200" dirty="0" smtClean="0">
                <a:solidFill>
                  <a:prstClr val="black"/>
                </a:solidFill>
              </a:rPr>
              <a:t>Cartelería</a:t>
            </a:r>
            <a:r>
              <a:rPr lang="es-ES" sz="2000" baseline="-10000" dirty="0">
                <a:solidFill>
                  <a:srgbClr val="004D3A"/>
                </a:solidFill>
              </a:rPr>
              <a:t> </a:t>
            </a:r>
            <a:r>
              <a:rPr lang="es-ES" sz="2000" baseline="-10000" dirty="0" smtClean="0">
                <a:solidFill>
                  <a:srgbClr val="004D3A"/>
                </a:solidFill>
              </a:rPr>
              <a:t>	➤ </a:t>
            </a:r>
            <a:r>
              <a:rPr lang="es-ES" sz="1200" dirty="0" smtClean="0">
                <a:solidFill>
                  <a:prstClr val="black"/>
                </a:solidFill>
              </a:rPr>
              <a:t>Web		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200" dirty="0" smtClean="0">
                <a:solidFill>
                  <a:prstClr val="black"/>
                </a:solidFill>
              </a:rPr>
              <a:t>Redes de información.</a:t>
            </a:r>
            <a:endParaRPr lang="es-ES" sz="1200" dirty="0"/>
          </a:p>
        </p:txBody>
      </p:sp>
      <p:sp>
        <p:nvSpPr>
          <p:cNvPr id="16" name="Rectángulo 15"/>
          <p:cNvSpPr/>
          <p:nvPr/>
        </p:nvSpPr>
        <p:spPr>
          <a:xfrm>
            <a:off x="1700004" y="3023548"/>
            <a:ext cx="10620585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Todos los agentes clave </a:t>
            </a:r>
            <a:r>
              <a:rPr lang="es-ES" baseline="-10000" dirty="0" smtClean="0">
                <a:solidFill>
                  <a:srgbClr val="004D3A"/>
                </a:solidFill>
              </a:rPr>
              <a:t>➤</a:t>
            </a:r>
            <a:r>
              <a:rPr lang="es-ES" sz="1200" dirty="0" smtClean="0">
                <a:solidFill>
                  <a:prstClr val="black"/>
                </a:solidFill>
              </a:rPr>
              <a:t> Identifican potenciales mejoras de comunicación y difusión</a:t>
            </a:r>
          </a:p>
          <a:p>
            <a:pPr marL="342900" indent="-342900" algn="just">
              <a:spcBef>
                <a:spcPts val="600"/>
              </a:spcBef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Personas participantes </a:t>
            </a:r>
            <a:r>
              <a:rPr lang="es-ES" sz="1200" dirty="0"/>
              <a:t>potenciales </a:t>
            </a:r>
            <a:r>
              <a:rPr lang="es-ES" baseline="-10000" dirty="0" smtClean="0">
                <a:solidFill>
                  <a:srgbClr val="004D3A"/>
                </a:solidFill>
              </a:rPr>
              <a:t>➤ </a:t>
            </a:r>
            <a:r>
              <a:rPr lang="es-ES" sz="1200" dirty="0"/>
              <a:t>Desconocen la existencia de acciones formativas en gran </a:t>
            </a:r>
            <a:r>
              <a:rPr lang="es-ES" sz="1200" dirty="0" smtClean="0"/>
              <a:t>medida</a:t>
            </a:r>
            <a:endParaRPr lang="es-ES" sz="12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600"/>
              </a:spcBef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>
                <a:solidFill>
                  <a:prstClr val="black"/>
                </a:solidFill>
              </a:rPr>
              <a:t>Entidades de formación opinan </a:t>
            </a:r>
            <a:r>
              <a:rPr lang="es-ES" baseline="-10000" dirty="0">
                <a:solidFill>
                  <a:srgbClr val="004D3A"/>
                </a:solidFill>
              </a:rPr>
              <a:t>➤</a:t>
            </a:r>
            <a:r>
              <a:rPr lang="es-ES" sz="1200" dirty="0">
                <a:solidFill>
                  <a:prstClr val="black"/>
                </a:solidFill>
              </a:rPr>
              <a:t> </a:t>
            </a:r>
            <a:r>
              <a:rPr lang="es-ES" sz="1200" dirty="0" smtClean="0">
                <a:solidFill>
                  <a:prstClr val="black"/>
                </a:solidFill>
              </a:rPr>
              <a:t>Difusión del Gobierno de La Rioja sobre las acciones de formación no es adecuado</a:t>
            </a:r>
          </a:p>
          <a:p>
            <a:pPr marL="342900" lvl="0" indent="-342900" algn="just">
              <a:spcBef>
                <a:spcPts val="600"/>
              </a:spcBef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>
                <a:solidFill>
                  <a:prstClr val="black"/>
                </a:solidFill>
              </a:rPr>
              <a:t>Empresas de prácticas </a:t>
            </a:r>
            <a:r>
              <a:rPr lang="es-ES" baseline="-10000" dirty="0" smtClean="0">
                <a:solidFill>
                  <a:srgbClr val="004D3A"/>
                </a:solidFill>
              </a:rPr>
              <a:t>➤ </a:t>
            </a:r>
            <a:r>
              <a:rPr lang="es-ES" sz="1200" dirty="0" smtClean="0">
                <a:solidFill>
                  <a:prstClr val="black"/>
                </a:solidFill>
              </a:rPr>
              <a:t>Información de prácticas no llega con claridad y necesidad de consolidar imagen de FPE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>
                <a:solidFill>
                  <a:prstClr val="black"/>
                </a:solidFill>
              </a:rPr>
              <a:t>Personas participantes</a:t>
            </a:r>
            <a:r>
              <a:rPr lang="es-ES" baseline="-10000" dirty="0">
                <a:solidFill>
                  <a:srgbClr val="004D3A"/>
                </a:solidFill>
              </a:rPr>
              <a:t> ➤ </a:t>
            </a:r>
            <a:r>
              <a:rPr lang="es-ES" sz="1200" dirty="0" smtClean="0">
                <a:solidFill>
                  <a:prstClr val="black"/>
                </a:solidFill>
              </a:rPr>
              <a:t>Web confusa y desordenada solicitan difusión por RRSS y por app de mensajería instantánea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72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Elipse 4"/>
          <p:cNvSpPr/>
          <p:nvPr/>
        </p:nvSpPr>
        <p:spPr>
          <a:xfrm>
            <a:off x="11818934" y="4588941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1890098" y="4561456"/>
            <a:ext cx="338554" cy="77361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000" dirty="0" smtClean="0">
                <a:solidFill>
                  <a:schemeClr val="bg1"/>
                </a:solidFill>
              </a:rPr>
              <a:t>Conclusiones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435218" y="498561"/>
            <a:ext cx="49042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rgbClr val="004D3A"/>
                </a:solidFill>
                <a:latin typeface="+mj-lt"/>
              </a:rPr>
              <a:t>Evaluación de la promoción y difusión</a:t>
            </a:r>
          </a:p>
        </p:txBody>
      </p:sp>
      <p:cxnSp>
        <p:nvCxnSpPr>
          <p:cNvPr id="10" name="Conector recto 9"/>
          <p:cNvCxnSpPr/>
          <p:nvPr/>
        </p:nvCxnSpPr>
        <p:spPr>
          <a:xfrm>
            <a:off x="5330272" y="516755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/>
          <p:cNvSpPr/>
          <p:nvPr/>
        </p:nvSpPr>
        <p:spPr>
          <a:xfrm>
            <a:off x="0" y="307848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1472784" y="2194974"/>
            <a:ext cx="1002879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Las acciones de promoción y difusión han carecido de una planificación teniendo en cuenta las audiencias.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Las actuaciones llevadas a cabo por la DG </a:t>
            </a: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/>
              <a:t> Pertinentes pero no se ha sido posible su análisis profundo.</a:t>
            </a:r>
            <a:endParaRPr lang="es-ES" sz="1400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Son adecuadas las reuniones y encuentros abiertos dirigidos a docentes de IES y personal de ayuntamiento</a:t>
            </a:r>
            <a:r>
              <a:rPr lang="es-ES" sz="2400" baseline="-10000" dirty="0">
                <a:solidFill>
                  <a:srgbClr val="004D3A"/>
                </a:solidFill>
              </a:rPr>
              <a:t> ➤ </a:t>
            </a:r>
            <a:r>
              <a:rPr lang="es-ES" sz="1400" dirty="0" smtClean="0"/>
              <a:t>Mayor implicación.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Desequilibrio en actuaciones de promoción por anualidades.</a:t>
            </a:r>
            <a:endParaRPr lang="es-ES" sz="1400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Uso de mensajes clave es mejorable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baseline="-10000" dirty="0">
                <a:solidFill>
                  <a:srgbClr val="004D3A"/>
                </a:solidFill>
              </a:rPr>
              <a:t>➤ </a:t>
            </a:r>
            <a:r>
              <a:rPr lang="es-ES" sz="1400" dirty="0" smtClean="0"/>
              <a:t>No tienen en cuenta el lenguaje inclusivo.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Bajo uso de las RRSS como canal  de difusión de información.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Canales offline adecuados</a:t>
            </a:r>
            <a:r>
              <a:rPr lang="es-ES" sz="1400" dirty="0">
                <a:solidFill>
                  <a:prstClr val="black"/>
                </a:solidFill>
              </a:rPr>
              <a:t> </a:t>
            </a:r>
            <a:r>
              <a:rPr lang="es-ES" sz="2400" baseline="-10000" dirty="0">
                <a:solidFill>
                  <a:srgbClr val="004D3A"/>
                </a:solidFill>
              </a:rPr>
              <a:t>➤ </a:t>
            </a:r>
            <a:r>
              <a:rPr lang="es-ES" sz="1400" dirty="0" smtClean="0"/>
              <a:t>Gran eficacia pero y poco eficientes.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Falta de unificación de visibilidad y maquetación de mensajes e imágenes.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/>
              <a:t>W</a:t>
            </a:r>
            <a:r>
              <a:rPr lang="es-ES" sz="1400" dirty="0" smtClean="0"/>
              <a:t>eb de la DG </a:t>
            </a:r>
            <a:r>
              <a:rPr lang="es-ES" sz="2400" baseline="-10000" dirty="0">
                <a:solidFill>
                  <a:srgbClr val="004D3A"/>
                </a:solidFill>
              </a:rPr>
              <a:t>➤ </a:t>
            </a:r>
            <a:r>
              <a:rPr lang="es-ES" sz="1400" dirty="0" smtClean="0"/>
              <a:t>Distribución de información y la estructura web es mejorable.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349188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Elipse 4"/>
          <p:cNvSpPr/>
          <p:nvPr/>
        </p:nvSpPr>
        <p:spPr>
          <a:xfrm>
            <a:off x="11818933" y="5386930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1818933" y="5459843"/>
            <a:ext cx="492443" cy="58124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Recomen</a:t>
            </a:r>
          </a:p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daciones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435218" y="498561"/>
            <a:ext cx="49042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rgbClr val="004D3A"/>
                </a:solidFill>
                <a:latin typeface="+mj-lt"/>
              </a:rPr>
              <a:t>Evaluación de la promoción y difusión</a:t>
            </a:r>
          </a:p>
        </p:txBody>
      </p:sp>
      <p:cxnSp>
        <p:nvCxnSpPr>
          <p:cNvPr id="10" name="Conector recto 9"/>
          <p:cNvCxnSpPr/>
          <p:nvPr/>
        </p:nvCxnSpPr>
        <p:spPr>
          <a:xfrm>
            <a:off x="5330272" y="516755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/>
          <p:cNvSpPr/>
          <p:nvPr/>
        </p:nvSpPr>
        <p:spPr>
          <a:xfrm>
            <a:off x="0" y="307848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1542808" y="1801274"/>
            <a:ext cx="9493491" cy="2272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Diseño </a:t>
            </a:r>
            <a:r>
              <a:rPr lang="es-ES" sz="16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una Estrategia de Comunicación de la FPE en La </a:t>
            </a:r>
            <a:r>
              <a:rPr lang="es-ES" sz="16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Rioja defiendo:</a:t>
            </a:r>
            <a:endParaRPr lang="es-ES" sz="1600" dirty="0" smtClean="0"/>
          </a:p>
          <a:p>
            <a:pPr lvl="0" algn="just">
              <a:spcAft>
                <a:spcPts val="600"/>
              </a:spcAft>
              <a:buClr>
                <a:srgbClr val="004D3A"/>
              </a:buClr>
            </a:pPr>
            <a:r>
              <a:rPr lang="es-ES" sz="2800" baseline="-10000" dirty="0" smtClean="0">
                <a:solidFill>
                  <a:srgbClr val="004D3A"/>
                </a:solidFill>
              </a:rPr>
              <a:t>		➤ </a:t>
            </a:r>
            <a:r>
              <a:rPr lang="es-ES" sz="1600" dirty="0" smtClean="0"/>
              <a:t>Identidad. </a:t>
            </a:r>
            <a:r>
              <a:rPr lang="es-ES" sz="2800" baseline="-10000" dirty="0" smtClean="0">
                <a:solidFill>
                  <a:srgbClr val="004D3A"/>
                </a:solidFill>
              </a:rPr>
              <a:t>		➤ </a:t>
            </a:r>
            <a:r>
              <a:rPr lang="es-ES" sz="1600" dirty="0" smtClean="0"/>
              <a:t>Audiencias.</a:t>
            </a:r>
            <a:endParaRPr lang="es-ES" sz="1600" dirty="0"/>
          </a:p>
          <a:p>
            <a:pPr lvl="0" algn="just">
              <a:spcAft>
                <a:spcPts val="600"/>
              </a:spcAft>
              <a:buClr>
                <a:srgbClr val="004D3A"/>
              </a:buClr>
            </a:pPr>
            <a:r>
              <a:rPr lang="es-ES" sz="2800" baseline="-10000" dirty="0" smtClean="0">
                <a:solidFill>
                  <a:srgbClr val="004D3A"/>
                </a:solidFill>
              </a:rPr>
              <a:t>		➤ </a:t>
            </a:r>
            <a:r>
              <a:rPr lang="es-ES" sz="1600" dirty="0" smtClean="0"/>
              <a:t>Entorno. </a:t>
            </a:r>
            <a:r>
              <a:rPr lang="es-ES" sz="2800" baseline="-10000" dirty="0" smtClean="0">
                <a:solidFill>
                  <a:srgbClr val="004D3A"/>
                </a:solidFill>
              </a:rPr>
              <a:t>		➤ </a:t>
            </a:r>
            <a:r>
              <a:rPr lang="es-ES" sz="1600" dirty="0" smtClean="0"/>
              <a:t>Objetivos.</a:t>
            </a:r>
            <a:endParaRPr lang="es-ES" sz="1600" dirty="0"/>
          </a:p>
          <a:p>
            <a:pPr lvl="0" algn="just">
              <a:spcAft>
                <a:spcPts val="600"/>
              </a:spcAft>
              <a:buClr>
                <a:srgbClr val="004D3A"/>
              </a:buClr>
            </a:pPr>
            <a:r>
              <a:rPr lang="es-ES" sz="2800" baseline="-10000" dirty="0" smtClean="0">
                <a:solidFill>
                  <a:srgbClr val="004D3A"/>
                </a:solidFill>
              </a:rPr>
              <a:t>		➤ </a:t>
            </a:r>
            <a:r>
              <a:rPr lang="es-ES" sz="1600" dirty="0" smtClean="0"/>
              <a:t>Canales y formatos	</a:t>
            </a:r>
            <a:r>
              <a:rPr lang="es-ES" sz="28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600" dirty="0" smtClean="0"/>
              <a:t>Plan de actuación.</a:t>
            </a:r>
          </a:p>
          <a:p>
            <a:pPr lvl="0" algn="just">
              <a:spcAft>
                <a:spcPts val="600"/>
              </a:spcAft>
              <a:buClr>
                <a:srgbClr val="004D3A"/>
              </a:buClr>
            </a:pPr>
            <a:r>
              <a:rPr lang="es-ES" sz="1600" dirty="0"/>
              <a:t>	</a:t>
            </a:r>
            <a:r>
              <a:rPr lang="es-ES" sz="1600" dirty="0" smtClean="0"/>
              <a:t>	</a:t>
            </a:r>
            <a:r>
              <a:rPr lang="es-ES" sz="28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600" dirty="0"/>
              <a:t>Narrativa y mensajes clave.</a:t>
            </a:r>
          </a:p>
          <a:p>
            <a:pPr marL="285750" lvl="0" indent="-285750" algn="just">
              <a:spcBef>
                <a:spcPts val="1200"/>
              </a:spcBef>
              <a:spcAft>
                <a:spcPts val="12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600" dirty="0" smtClean="0"/>
              <a:t>Se plantean 3 modelos de planes de actuación por niveles de complejidad, coste y número de acciones.</a:t>
            </a:r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408913"/>
              </p:ext>
            </p:extLst>
          </p:nvPr>
        </p:nvGraphicFramePr>
        <p:xfrm>
          <a:off x="2073154" y="4270182"/>
          <a:ext cx="8432798" cy="1750778"/>
        </p:xfrm>
        <a:graphic>
          <a:graphicData uri="http://schemas.openxmlformats.org/drawingml/2006/table">
            <a:tbl>
              <a:tblPr firstRow="1" firstCol="1" bandRow="1"/>
              <a:tblGrid>
                <a:gridCol w="1616566">
                  <a:extLst>
                    <a:ext uri="{9D8B030D-6E8A-4147-A177-3AD203B41FA5}">
                      <a16:colId xmlns:a16="http://schemas.microsoft.com/office/drawing/2014/main" val="3258400929"/>
                    </a:ext>
                  </a:extLst>
                </a:gridCol>
                <a:gridCol w="733287">
                  <a:extLst>
                    <a:ext uri="{9D8B030D-6E8A-4147-A177-3AD203B41FA5}">
                      <a16:colId xmlns:a16="http://schemas.microsoft.com/office/drawing/2014/main" val="1935569628"/>
                    </a:ext>
                  </a:extLst>
                </a:gridCol>
                <a:gridCol w="1255217">
                  <a:extLst>
                    <a:ext uri="{9D8B030D-6E8A-4147-A177-3AD203B41FA5}">
                      <a16:colId xmlns:a16="http://schemas.microsoft.com/office/drawing/2014/main" val="3463025447"/>
                    </a:ext>
                  </a:extLst>
                </a:gridCol>
                <a:gridCol w="2345999">
                  <a:extLst>
                    <a:ext uri="{9D8B030D-6E8A-4147-A177-3AD203B41FA5}">
                      <a16:colId xmlns:a16="http://schemas.microsoft.com/office/drawing/2014/main" val="2234054680"/>
                    </a:ext>
                  </a:extLst>
                </a:gridCol>
                <a:gridCol w="2481729">
                  <a:extLst>
                    <a:ext uri="{9D8B030D-6E8A-4147-A177-3AD203B41FA5}">
                      <a16:colId xmlns:a16="http://schemas.microsoft.com/office/drawing/2014/main" val="2376833349"/>
                    </a:ext>
                  </a:extLst>
                </a:gridCol>
              </a:tblGrid>
              <a:tr h="709451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400" cap="all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Plan de actuación</a:t>
                      </a:r>
                      <a:endParaRPr lang="es-ES" sz="14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4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coste</a:t>
                      </a:r>
                      <a:endParaRPr lang="es-ES" sz="14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400" cap="all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complejidad</a:t>
                      </a:r>
                      <a:endParaRPr lang="es-ES" sz="14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4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ACCIONES</a:t>
                      </a:r>
                      <a:endParaRPr lang="es-ES" sz="14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400" cap="all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MEDIOS</a:t>
                      </a:r>
                      <a:endParaRPr lang="es-ES" sz="14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D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795056"/>
                  </a:ext>
                </a:extLst>
              </a:tr>
              <a:tr h="34710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Nivel básico</a:t>
                      </a:r>
                      <a:endParaRPr lang="es-ES" sz="12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bajo</a:t>
                      </a:r>
                      <a:endParaRPr lang="es-ES" sz="12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Media-baja</a:t>
                      </a:r>
                      <a:endParaRPr lang="es-ES" sz="12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acciones</a:t>
                      </a:r>
                      <a:endParaRPr lang="es-ES" sz="12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digitales/</a:t>
                      </a:r>
                      <a:r>
                        <a:rPr lang="es-ES" sz="1200" baseline="0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analógicos</a:t>
                      </a:r>
                      <a:endParaRPr lang="es-ES" sz="12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31065811"/>
                  </a:ext>
                </a:extLst>
              </a:tr>
              <a:tr h="34710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Nivel</a:t>
                      </a:r>
                      <a:r>
                        <a:rPr lang="es-ES" sz="1200" baseline="0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medio</a:t>
                      </a:r>
                      <a:endParaRPr lang="es-ES" sz="12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medio</a:t>
                      </a:r>
                      <a:endParaRPr lang="es-ES" sz="12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Media-alta</a:t>
                      </a:r>
                      <a:endParaRPr lang="es-ES" sz="12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 acciones</a:t>
                      </a:r>
                      <a:endParaRPr lang="es-ES" sz="12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digitales</a:t>
                      </a:r>
                      <a:r>
                        <a:rPr lang="es-ES" sz="1200" baseline="0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/6 analógicos </a:t>
                      </a:r>
                      <a:endParaRPr lang="es-ES" sz="12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99052028"/>
                  </a:ext>
                </a:extLst>
              </a:tr>
              <a:tr h="34710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Nivel avanzado</a:t>
                      </a:r>
                      <a:endParaRPr lang="es-ES" sz="12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alto</a:t>
                      </a:r>
                      <a:endParaRPr lang="es-ES" sz="12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Alta</a:t>
                      </a:r>
                      <a:endParaRPr lang="es-ES" sz="12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acciones</a:t>
                      </a:r>
                      <a:endParaRPr lang="es-ES" sz="12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s-ES" sz="1200" baseline="0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digitales y 7 analógicos</a:t>
                      </a:r>
                      <a:endParaRPr lang="es-ES" sz="12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63063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68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Elipse 4"/>
          <p:cNvSpPr/>
          <p:nvPr/>
        </p:nvSpPr>
        <p:spPr>
          <a:xfrm>
            <a:off x="11818937" y="2194974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1895283" y="2170623"/>
            <a:ext cx="338554" cy="77040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000" dirty="0" smtClean="0">
                <a:solidFill>
                  <a:schemeClr val="bg1"/>
                </a:solidFill>
              </a:rPr>
              <a:t>Presentación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435218" y="498561"/>
            <a:ext cx="30927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>
                <a:solidFill>
                  <a:srgbClr val="004D3A"/>
                </a:solidFill>
                <a:latin typeface="+mj-lt"/>
              </a:rPr>
              <a:t>Evaluación del </a:t>
            </a:r>
            <a:r>
              <a:rPr lang="es-ES" sz="2400" dirty="0" smtClean="0">
                <a:solidFill>
                  <a:srgbClr val="004D3A"/>
                </a:solidFill>
                <a:latin typeface="+mj-lt"/>
              </a:rPr>
              <a:t>impacto</a:t>
            </a:r>
            <a:endParaRPr lang="es-ES" sz="2400" dirty="0">
              <a:solidFill>
                <a:srgbClr val="004D3A"/>
              </a:solidFill>
              <a:latin typeface="+mj-lt"/>
            </a:endParaRPr>
          </a:p>
        </p:txBody>
      </p:sp>
      <p:cxnSp>
        <p:nvCxnSpPr>
          <p:cNvPr id="10" name="Conector recto 9"/>
          <p:cNvCxnSpPr/>
          <p:nvPr/>
        </p:nvCxnSpPr>
        <p:spPr>
          <a:xfrm>
            <a:off x="3518687" y="498560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>
          <a:xfrm>
            <a:off x="0" y="382143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1713001" y="2347724"/>
            <a:ext cx="9754169" cy="3518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600" dirty="0" smtClean="0"/>
              <a:t>Objetivo</a:t>
            </a:r>
            <a:r>
              <a:rPr lang="es-ES" sz="2800" baseline="-10000" dirty="0" smtClean="0">
                <a:solidFill>
                  <a:srgbClr val="004D3A"/>
                </a:solidFill>
              </a:rPr>
              <a:t> </a:t>
            </a:r>
            <a:r>
              <a:rPr lang="es-ES" sz="2800" baseline="-10000" dirty="0">
                <a:solidFill>
                  <a:srgbClr val="004D3A"/>
                </a:solidFill>
              </a:rPr>
              <a:t>➤ </a:t>
            </a:r>
            <a:r>
              <a:rPr lang="es-ES" sz="1600" dirty="0" smtClean="0">
                <a:solidFill>
                  <a:prstClr val="black"/>
                </a:solidFill>
              </a:rPr>
              <a:t>Constatar si la FPE ha tenido consecuencias positivas de acciones formativas en personas participantes.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Clr>
                <a:srgbClr val="004D3A"/>
              </a:buClr>
            </a:pPr>
            <a:endParaRPr lang="es-ES" sz="16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600" dirty="0" smtClean="0"/>
              <a:t> Mediante escenario </a:t>
            </a:r>
            <a:r>
              <a:rPr lang="es-ES" sz="1600" dirty="0" err="1" smtClean="0"/>
              <a:t>contrafactual</a:t>
            </a:r>
            <a:r>
              <a:rPr lang="es-ES" sz="1600" dirty="0" smtClean="0"/>
              <a:t> </a:t>
            </a:r>
            <a:r>
              <a:rPr lang="es-ES" sz="1600" dirty="0" err="1" smtClean="0"/>
              <a:t>expost</a:t>
            </a:r>
            <a:r>
              <a:rPr lang="es-ES" sz="1600" dirty="0" smtClean="0"/>
              <a:t> </a:t>
            </a:r>
            <a:r>
              <a:rPr lang="es-ES" sz="2800" baseline="-10000" dirty="0" smtClean="0">
                <a:solidFill>
                  <a:srgbClr val="004D3A"/>
                </a:solidFill>
              </a:rPr>
              <a:t>➤  </a:t>
            </a:r>
            <a:r>
              <a:rPr lang="es-ES" sz="1600" dirty="0" smtClean="0">
                <a:solidFill>
                  <a:prstClr val="black"/>
                </a:solidFill>
              </a:rPr>
              <a:t>Conocer impacto </a:t>
            </a:r>
            <a:r>
              <a:rPr lang="es-ES" sz="1600" dirty="0" smtClean="0">
                <a:solidFill>
                  <a:srgbClr val="004D3A"/>
                </a:solidFill>
                <a:latin typeface="Segoe UI Symbol" panose="020B0502040204020203" pitchFamily="34" charset="0"/>
              </a:rPr>
              <a:t>➝</a:t>
            </a:r>
            <a:r>
              <a:rPr lang="es-ES" sz="1600" dirty="0" smtClean="0">
                <a:solidFill>
                  <a:prstClr val="black"/>
                </a:solidFill>
              </a:rPr>
              <a:t> Tasa de empleo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Clr>
                <a:srgbClr val="004D3A"/>
              </a:buClr>
            </a:pPr>
            <a:r>
              <a:rPr lang="es-ES" sz="1600" baseline="-10000" dirty="0">
                <a:solidFill>
                  <a:prstClr val="black"/>
                </a:solidFill>
              </a:rPr>
              <a:t>	</a:t>
            </a:r>
            <a:r>
              <a:rPr lang="es-ES" sz="1600" baseline="-10000" dirty="0" smtClean="0">
                <a:solidFill>
                  <a:prstClr val="black"/>
                </a:solidFill>
              </a:rPr>
              <a:t>				</a:t>
            </a:r>
            <a:r>
              <a:rPr lang="es-ES" sz="1600" dirty="0">
                <a:solidFill>
                  <a:srgbClr val="004D3A"/>
                </a:solidFill>
                <a:latin typeface="Segoe UI Symbol" panose="020B0502040204020203" pitchFamily="34" charset="0"/>
              </a:rPr>
              <a:t> </a:t>
            </a:r>
            <a:r>
              <a:rPr lang="es-ES" sz="1600" dirty="0" smtClean="0">
                <a:solidFill>
                  <a:srgbClr val="004D3A"/>
                </a:solidFill>
                <a:latin typeface="Segoe UI Symbol" panose="020B0502040204020203" pitchFamily="34" charset="0"/>
              </a:rPr>
              <a:t>	  ➝</a:t>
            </a:r>
            <a:r>
              <a:rPr lang="es-ES" sz="1600" dirty="0" smtClean="0">
                <a:solidFill>
                  <a:prstClr val="black"/>
                </a:solidFill>
              </a:rPr>
              <a:t> Tiempo en lograr empleo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prstClr val="black"/>
                </a:solidFill>
              </a:rPr>
              <a:t>Grupos de tratamiento</a:t>
            </a:r>
            <a:r>
              <a:rPr lang="es-ES" sz="2800" baseline="-10000" dirty="0" smtClean="0">
                <a:solidFill>
                  <a:srgbClr val="004D3A"/>
                </a:solidFill>
              </a:rPr>
              <a:t> 	➤ </a:t>
            </a:r>
            <a:r>
              <a:rPr lang="es-ES" sz="1600" dirty="0" smtClean="0">
                <a:solidFill>
                  <a:prstClr val="black"/>
                </a:solidFill>
              </a:rPr>
              <a:t>Edad		</a:t>
            </a:r>
            <a:r>
              <a:rPr lang="es-ES" sz="28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600" dirty="0" smtClean="0">
                <a:solidFill>
                  <a:prstClr val="black"/>
                </a:solidFill>
              </a:rPr>
              <a:t>Sexo</a:t>
            </a:r>
            <a:r>
              <a:rPr lang="es-ES" sz="2800" baseline="-10000" dirty="0" smtClean="0">
                <a:solidFill>
                  <a:srgbClr val="004D3A"/>
                </a:solidFill>
              </a:rPr>
              <a:t>		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Clr>
                <a:srgbClr val="004D3A"/>
              </a:buClr>
            </a:pPr>
            <a:r>
              <a:rPr lang="es-ES" sz="2800" baseline="-10000" dirty="0">
                <a:solidFill>
                  <a:srgbClr val="004D3A"/>
                </a:solidFill>
              </a:rPr>
              <a:t>	</a:t>
            </a:r>
            <a:r>
              <a:rPr lang="es-ES" sz="2800" baseline="-10000" dirty="0" smtClean="0">
                <a:solidFill>
                  <a:srgbClr val="004D3A"/>
                </a:solidFill>
              </a:rPr>
              <a:t>		➤ </a:t>
            </a:r>
            <a:r>
              <a:rPr lang="es-ES" sz="1600" dirty="0" smtClean="0">
                <a:solidFill>
                  <a:prstClr val="black"/>
                </a:solidFill>
              </a:rPr>
              <a:t>Nacionalidad	</a:t>
            </a:r>
            <a:r>
              <a:rPr lang="es-ES" sz="2800" baseline="-10000" dirty="0">
                <a:solidFill>
                  <a:srgbClr val="004D3A"/>
                </a:solidFill>
              </a:rPr>
              <a:t> ➤ </a:t>
            </a:r>
            <a:r>
              <a:rPr lang="es-ES" sz="1600" dirty="0" smtClean="0">
                <a:solidFill>
                  <a:prstClr val="black"/>
                </a:solidFill>
              </a:rPr>
              <a:t>Nivel de estudios</a:t>
            </a:r>
            <a:endParaRPr lang="es-ES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5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Rectángulo 11"/>
          <p:cNvSpPr/>
          <p:nvPr/>
        </p:nvSpPr>
        <p:spPr>
          <a:xfrm>
            <a:off x="0" y="159258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 smtClean="0">
                <a:latin typeface="Century Gothic" panose="020B0502020202020204" pitchFamily="34" charset="0"/>
              </a:rPr>
              <a:t>1</a:t>
            </a:r>
            <a:endParaRPr lang="es-ES" sz="2400" b="1" dirty="0">
              <a:latin typeface="Century Gothic" panose="020B0502020202020204" pitchFamily="34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0" y="233553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0" y="307848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20" name="Rectángulo 19"/>
          <p:cNvSpPr/>
          <p:nvPr/>
        </p:nvSpPr>
        <p:spPr>
          <a:xfrm>
            <a:off x="0" y="382143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21" name="Rectángulo 20"/>
          <p:cNvSpPr/>
          <p:nvPr/>
        </p:nvSpPr>
        <p:spPr>
          <a:xfrm>
            <a:off x="1774328" y="1693664"/>
            <a:ext cx="3766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  <a:latin typeface="+mj-lt"/>
              </a:rPr>
              <a:t>Evaluación del sistema de información.</a:t>
            </a:r>
          </a:p>
        </p:txBody>
      </p:sp>
      <p:sp>
        <p:nvSpPr>
          <p:cNvPr id="22" name="Rectángulo 21"/>
          <p:cNvSpPr/>
          <p:nvPr/>
        </p:nvSpPr>
        <p:spPr>
          <a:xfrm>
            <a:off x="1774328" y="2436614"/>
            <a:ext cx="5091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  <a:latin typeface="+mj-lt"/>
              </a:rPr>
              <a:t>Evaluación de la Calidad de los centros de formación.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1774328" y="3179564"/>
            <a:ext cx="37864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  <a:latin typeface="+mj-lt"/>
              </a:rPr>
              <a:t>Evaluación de la promoción y difusión.</a:t>
            </a:r>
          </a:p>
        </p:txBody>
      </p:sp>
      <p:sp>
        <p:nvSpPr>
          <p:cNvPr id="24" name="Rectángulo 23"/>
          <p:cNvSpPr/>
          <p:nvPr/>
        </p:nvSpPr>
        <p:spPr>
          <a:xfrm>
            <a:off x="1774328" y="3922514"/>
            <a:ext cx="2370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  <a:latin typeface="+mj-lt"/>
              </a:rPr>
              <a:t>Evaluación del impacto.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0" y="456438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 smtClean="0">
                <a:latin typeface="Century Gothic" panose="020B0502020202020204" pitchFamily="34" charset="0"/>
              </a:rPr>
              <a:t>5</a:t>
            </a:r>
            <a:endParaRPr lang="es-ES" sz="2400" b="1" dirty="0">
              <a:latin typeface="Century Gothic" panose="020B0502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1774328" y="4665464"/>
            <a:ext cx="3935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  <a:latin typeface="+mj-lt"/>
              </a:rPr>
              <a:t>Informe sobre el sistema de indicadores.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0" y="530733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 smtClean="0">
                <a:latin typeface="Century Gothic" panose="020B0502020202020204" pitchFamily="34" charset="0"/>
              </a:rPr>
              <a:t>6</a:t>
            </a:r>
            <a:endParaRPr lang="es-ES" sz="2400" b="1" dirty="0">
              <a:latin typeface="Century Gothic" panose="020B0502020202020204" pitchFamily="34" charset="0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1774328" y="5408414"/>
            <a:ext cx="5193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  <a:latin typeface="+mj-lt"/>
              </a:rPr>
              <a:t>Evaluación de la calidad, eficacia, eficiencia e impacto.</a:t>
            </a:r>
          </a:p>
        </p:txBody>
      </p:sp>
    </p:spTree>
    <p:extLst>
      <p:ext uri="{BB962C8B-B14F-4D97-AF65-F5344CB8AC3E}">
        <p14:creationId xmlns:p14="http://schemas.microsoft.com/office/powerpoint/2010/main" val="192241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Elipse 5"/>
          <p:cNvSpPr/>
          <p:nvPr/>
        </p:nvSpPr>
        <p:spPr>
          <a:xfrm>
            <a:off x="11818936" y="2992963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7" name="CuadroTexto 6"/>
          <p:cNvSpPr txBox="1"/>
          <p:nvPr/>
        </p:nvSpPr>
        <p:spPr>
          <a:xfrm>
            <a:off x="11794681" y="2956231"/>
            <a:ext cx="492443" cy="81208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Informe</a:t>
            </a:r>
          </a:p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metodológico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143000" y="1245548"/>
            <a:ext cx="2904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</a:rPr>
              <a:t>Procedimiento metodológico</a:t>
            </a:r>
            <a:endParaRPr lang="es-ES" dirty="0"/>
          </a:p>
        </p:txBody>
      </p:sp>
      <p:sp>
        <p:nvSpPr>
          <p:cNvPr id="9" name="Rectángulo 8"/>
          <p:cNvSpPr/>
          <p:nvPr/>
        </p:nvSpPr>
        <p:spPr>
          <a:xfrm>
            <a:off x="1414445" y="4336139"/>
            <a:ext cx="722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</a:rPr>
              <a:t>Datos</a:t>
            </a:r>
            <a:endParaRPr lang="es-ES" dirty="0"/>
          </a:p>
        </p:txBody>
      </p:sp>
      <p:sp>
        <p:nvSpPr>
          <p:cNvPr id="12" name="Rectángulo 11"/>
          <p:cNvSpPr/>
          <p:nvPr/>
        </p:nvSpPr>
        <p:spPr>
          <a:xfrm>
            <a:off x="5071612" y="4299031"/>
            <a:ext cx="1740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</a:rPr>
              <a:t>Emparejamiento</a:t>
            </a:r>
            <a:endParaRPr lang="es-ES" dirty="0"/>
          </a:p>
        </p:txBody>
      </p:sp>
      <p:sp>
        <p:nvSpPr>
          <p:cNvPr id="14" name="Rectángulo 13"/>
          <p:cNvSpPr/>
          <p:nvPr/>
        </p:nvSpPr>
        <p:spPr>
          <a:xfrm>
            <a:off x="1143000" y="1600729"/>
            <a:ext cx="9952387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Procedimiento de emparejamiento por método </a:t>
            </a:r>
            <a:r>
              <a:rPr lang="es-ES" sz="1400" dirty="0" err="1" smtClean="0"/>
              <a:t>Matching</a:t>
            </a:r>
            <a:endParaRPr lang="es-ES" sz="1400" dirty="0"/>
          </a:p>
          <a:p>
            <a:pPr lvl="0" algn="just">
              <a:spcAft>
                <a:spcPts val="600"/>
              </a:spcAft>
              <a:buClr>
                <a:srgbClr val="004D3A"/>
              </a:buClr>
            </a:pP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/>
              <a:t>Personas participantes en acciones formativas </a:t>
            </a:r>
            <a:r>
              <a:rPr lang="es-ES" sz="1400" i="1" dirty="0" smtClean="0">
                <a:solidFill>
                  <a:srgbClr val="004D3A"/>
                </a:solidFill>
              </a:rPr>
              <a:t>vs</a:t>
            </a:r>
            <a:r>
              <a:rPr lang="es-ES" sz="1400" dirty="0" smtClean="0"/>
              <a:t> Grupo control mismo perfil pero sin participación.</a:t>
            </a:r>
            <a:endParaRPr lang="es-ES" sz="1400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1617260" y="2307377"/>
          <a:ext cx="5847715" cy="1757045"/>
        </p:xfrm>
        <a:graphic>
          <a:graphicData uri="http://schemas.openxmlformats.org/drawingml/2006/table">
            <a:tbl>
              <a:tblPr firstRow="1" firstCol="1" bandRow="1"/>
              <a:tblGrid>
                <a:gridCol w="925195">
                  <a:extLst>
                    <a:ext uri="{9D8B030D-6E8A-4147-A177-3AD203B41FA5}">
                      <a16:colId xmlns:a16="http://schemas.microsoft.com/office/drawing/2014/main" val="2825903922"/>
                    </a:ext>
                  </a:extLst>
                </a:gridCol>
                <a:gridCol w="1202055">
                  <a:extLst>
                    <a:ext uri="{9D8B030D-6E8A-4147-A177-3AD203B41FA5}">
                      <a16:colId xmlns:a16="http://schemas.microsoft.com/office/drawing/2014/main" val="2249894110"/>
                    </a:ext>
                  </a:extLst>
                </a:gridCol>
                <a:gridCol w="1563370">
                  <a:extLst>
                    <a:ext uri="{9D8B030D-6E8A-4147-A177-3AD203B41FA5}">
                      <a16:colId xmlns:a16="http://schemas.microsoft.com/office/drawing/2014/main" val="3938890945"/>
                    </a:ext>
                  </a:extLst>
                </a:gridCol>
                <a:gridCol w="2157095">
                  <a:extLst>
                    <a:ext uri="{9D8B030D-6E8A-4147-A177-3AD203B41FA5}">
                      <a16:colId xmlns:a16="http://schemas.microsoft.com/office/drawing/2014/main" val="2862652041"/>
                    </a:ext>
                  </a:extLst>
                </a:gridCol>
              </a:tblGrid>
              <a:tr h="23304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Sexo (2 tipos)</a:t>
                      </a:r>
                      <a:endParaRPr lang="es-ES" sz="105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Edad (10 tipos)</a:t>
                      </a:r>
                      <a:endParaRPr lang="es-ES" sz="105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Nacionalidad (6 tipos)</a:t>
                      </a:r>
                      <a:endParaRPr lang="es-ES" sz="105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Nivel de estudios (5 tipos)</a:t>
                      </a:r>
                      <a:endParaRPr lang="es-ES" sz="105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565121"/>
                  </a:ext>
                </a:extLst>
              </a:tr>
              <a:tr h="1417320">
                <a:tc>
                  <a:txBody>
                    <a:bodyPr/>
                    <a:lstStyle/>
                    <a:p>
                      <a:pPr indent="2159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Hombre</a:t>
                      </a:r>
                      <a:endParaRPr lang="es-ES" sz="105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2159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Mujer</a:t>
                      </a:r>
                      <a:endParaRPr lang="es-ES" sz="105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112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 – 19</a:t>
                      </a:r>
                      <a:endParaRPr lang="es-ES" sz="105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1112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– 24</a:t>
                      </a:r>
                      <a:endParaRPr lang="es-ES" sz="105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1112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25 -29 </a:t>
                      </a:r>
                      <a:endParaRPr lang="es-ES" sz="105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1112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s-ES" sz="105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1112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55 -59 </a:t>
                      </a:r>
                      <a:endParaRPr lang="es-ES" sz="105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1112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60</a:t>
                      </a:r>
                      <a:endParaRPr lang="es-ES" sz="105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112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España</a:t>
                      </a:r>
                      <a:endParaRPr lang="es-ES" sz="105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1112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Países Unión Europea</a:t>
                      </a:r>
                      <a:endParaRPr lang="es-ES" sz="105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1112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Magreb</a:t>
                      </a:r>
                      <a:endParaRPr lang="es-ES" sz="105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1112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África</a:t>
                      </a:r>
                      <a:endParaRPr lang="es-ES" sz="105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1112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Sur y Centro América</a:t>
                      </a:r>
                      <a:endParaRPr lang="es-ES" sz="105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1112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Países del este y asiáticos</a:t>
                      </a:r>
                      <a:endParaRPr lang="es-ES" sz="105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1112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05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71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Universitarios</a:t>
                      </a:r>
                      <a:endParaRPr lang="es-ES" sz="105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571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Bachillerato y Grado superior FP</a:t>
                      </a:r>
                      <a:endParaRPr lang="es-ES" sz="105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571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ESO-Grado medio FP</a:t>
                      </a:r>
                      <a:endParaRPr lang="es-ES" sz="105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571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Estudios primarios – Graduado escolar</a:t>
                      </a:r>
                      <a:endParaRPr lang="es-ES" sz="105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571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Estudios primarios incompletos</a:t>
                      </a:r>
                      <a:endParaRPr lang="es-ES" sz="105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035726"/>
                  </a:ext>
                </a:extLst>
              </a:tr>
            </a:tbl>
          </a:graphicData>
        </a:graphic>
      </p:graphicFrame>
      <p:sp>
        <p:nvSpPr>
          <p:cNvPr id="15" name="Rectángulo 14"/>
          <p:cNvSpPr/>
          <p:nvPr/>
        </p:nvSpPr>
        <p:spPr>
          <a:xfrm>
            <a:off x="5171623" y="4668363"/>
            <a:ext cx="6661601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119 conjuntos de personas en base a su sexo, edad, nacionalidad y nivel de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estudio.</a:t>
            </a:r>
            <a:endParaRPr lang="es-ES" sz="1400" dirty="0"/>
          </a:p>
          <a:p>
            <a:pPr lvl="0" algn="just">
              <a:spcAft>
                <a:spcPts val="600"/>
              </a:spcAft>
              <a:buClr>
                <a:srgbClr val="004D3A"/>
              </a:buClr>
            </a:pPr>
            <a:r>
              <a:rPr lang="es-ES" sz="2400" baseline="-10000" dirty="0" smtClean="0">
                <a:solidFill>
                  <a:srgbClr val="004D3A"/>
                </a:solidFill>
              </a:rPr>
              <a:t>	➤ </a:t>
            </a:r>
            <a:r>
              <a:rPr lang="es-ES" sz="1400" dirty="0"/>
              <a:t>19,8% de las combinaciones </a:t>
            </a:r>
            <a:r>
              <a:rPr lang="es-ES" sz="1400" dirty="0" smtClean="0"/>
              <a:t>posibles (600 conjuntos).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2018 y 2021 son los años que más conjuntos crean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 mayoría los conjuntos exclusivos de 1 o 2 años.</a:t>
            </a:r>
            <a:endParaRPr lang="es-ES" sz="1400" dirty="0"/>
          </a:p>
        </p:txBody>
      </p:sp>
      <p:sp>
        <p:nvSpPr>
          <p:cNvPr id="16" name="Rectángulo 15"/>
          <p:cNvSpPr/>
          <p:nvPr/>
        </p:nvSpPr>
        <p:spPr>
          <a:xfrm>
            <a:off x="1414445" y="4705471"/>
            <a:ext cx="3757178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Información del SEPE y 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SIGFE-EVAFOR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spcBef>
                <a:spcPts val="600"/>
              </a:spcBef>
              <a:buClr>
                <a:srgbClr val="004D3A"/>
              </a:buClr>
            </a:pPr>
            <a:r>
              <a:rPr lang="es-ES" sz="2400" baseline="-10000" dirty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427 personas grupo tratamiento.</a:t>
            </a:r>
          </a:p>
          <a:p>
            <a:pPr lvl="0" algn="just">
              <a:buClr>
                <a:srgbClr val="004D3A"/>
              </a:buClr>
            </a:pPr>
            <a:r>
              <a:rPr lang="es-ES" sz="2400" baseline="-10000" dirty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1.785 grupo control.</a:t>
            </a:r>
            <a:endParaRPr lang="es-ES" sz="1400" dirty="0"/>
          </a:p>
        </p:txBody>
      </p:sp>
      <p:sp>
        <p:nvSpPr>
          <p:cNvPr id="18" name="Rectángulo 17"/>
          <p:cNvSpPr/>
          <p:nvPr/>
        </p:nvSpPr>
        <p:spPr>
          <a:xfrm>
            <a:off x="435218" y="498561"/>
            <a:ext cx="30927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>
                <a:solidFill>
                  <a:srgbClr val="004D3A"/>
                </a:solidFill>
                <a:latin typeface="+mj-lt"/>
              </a:rPr>
              <a:t>Evaluación del </a:t>
            </a:r>
            <a:r>
              <a:rPr lang="es-ES" sz="2400" dirty="0" smtClean="0">
                <a:solidFill>
                  <a:srgbClr val="004D3A"/>
                </a:solidFill>
                <a:latin typeface="+mj-lt"/>
              </a:rPr>
              <a:t>impacto</a:t>
            </a:r>
            <a:endParaRPr lang="es-ES" sz="2400" dirty="0">
              <a:solidFill>
                <a:srgbClr val="004D3A"/>
              </a:solidFill>
              <a:latin typeface="+mj-lt"/>
            </a:endParaRPr>
          </a:p>
        </p:txBody>
      </p:sp>
      <p:cxnSp>
        <p:nvCxnSpPr>
          <p:cNvPr id="19" name="Conector recto 18"/>
          <p:cNvCxnSpPr/>
          <p:nvPr/>
        </p:nvCxnSpPr>
        <p:spPr>
          <a:xfrm>
            <a:off x="3518687" y="498560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9"/>
          <p:cNvSpPr/>
          <p:nvPr/>
        </p:nvSpPr>
        <p:spPr>
          <a:xfrm>
            <a:off x="0" y="382143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>
                <a:latin typeface="Century Gothic" panose="020B0502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76499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Elipse 4"/>
          <p:cNvSpPr/>
          <p:nvPr/>
        </p:nvSpPr>
        <p:spPr>
          <a:xfrm>
            <a:off x="11818935" y="3790952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1800167" y="3821314"/>
            <a:ext cx="492443" cy="65338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Principales</a:t>
            </a:r>
          </a:p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resultados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894793" y="1912618"/>
            <a:ext cx="1644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</a:rPr>
              <a:t>Tasa de empleo</a:t>
            </a:r>
            <a:endParaRPr lang="es-ES" dirty="0"/>
          </a:p>
        </p:txBody>
      </p:sp>
      <p:sp>
        <p:nvSpPr>
          <p:cNvPr id="12" name="Rectángulo 11"/>
          <p:cNvSpPr/>
          <p:nvPr/>
        </p:nvSpPr>
        <p:spPr>
          <a:xfrm>
            <a:off x="4940312" y="4924031"/>
            <a:ext cx="25507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</a:rPr>
              <a:t>Tiempo en lograr empleo</a:t>
            </a:r>
            <a:endParaRPr lang="es-ES" dirty="0"/>
          </a:p>
        </p:txBody>
      </p:sp>
      <p:graphicFrame>
        <p:nvGraphicFramePr>
          <p:cNvPr id="14" name="Gráfico 13"/>
          <p:cNvGraphicFramePr/>
          <p:nvPr>
            <p:extLst>
              <p:ext uri="{D42A27DB-BD31-4B8C-83A1-F6EECF244321}">
                <p14:modId xmlns:p14="http://schemas.microsoft.com/office/powerpoint/2010/main" val="3455906745"/>
              </p:ext>
            </p:extLst>
          </p:nvPr>
        </p:nvGraphicFramePr>
        <p:xfrm>
          <a:off x="1422954" y="1687049"/>
          <a:ext cx="3473464" cy="2651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5" name="Conector recto 14"/>
          <p:cNvCxnSpPr/>
          <p:nvPr/>
        </p:nvCxnSpPr>
        <p:spPr>
          <a:xfrm>
            <a:off x="4511677" y="2565873"/>
            <a:ext cx="14287" cy="664029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15"/>
          <p:cNvSpPr/>
          <p:nvPr/>
        </p:nvSpPr>
        <p:spPr>
          <a:xfrm>
            <a:off x="5025004" y="2389385"/>
            <a:ext cx="508634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Proporción de conjuntos donde tasa de empleo donde </a:t>
            </a:r>
            <a:endParaRPr lang="es-ES" sz="1400" dirty="0">
              <a:solidFill>
                <a:srgbClr val="40404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004D3A"/>
              </a:buClr>
            </a:pPr>
            <a:r>
              <a:rPr lang="es-ES" sz="2400" baseline="-10000" dirty="0" smtClean="0">
                <a:solidFill>
                  <a:srgbClr val="004D3A"/>
                </a:solidFill>
              </a:rPr>
              <a:t>	➤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Grupo tratamiento &gt; Grupo control</a:t>
            </a:r>
            <a:endParaRPr lang="es-ES" sz="1400" dirty="0"/>
          </a:p>
        </p:txBody>
      </p:sp>
      <p:sp>
        <p:nvSpPr>
          <p:cNvPr id="17" name="Rectángulo 16"/>
          <p:cNvSpPr/>
          <p:nvPr/>
        </p:nvSpPr>
        <p:spPr>
          <a:xfrm>
            <a:off x="1766507" y="5382679"/>
            <a:ext cx="568043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>
              <a:spcBef>
                <a:spcPts val="600"/>
              </a:spcBef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Proporción de conjuntos donde tiempo de encontrar empleo donde</a:t>
            </a:r>
            <a:endParaRPr lang="es-ES" sz="1400" dirty="0">
              <a:solidFill>
                <a:srgbClr val="40404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r">
              <a:buClr>
                <a:srgbClr val="004D3A"/>
              </a:buClr>
            </a:pPr>
            <a:r>
              <a:rPr lang="es-ES" sz="2400" baseline="-10000" dirty="0" smtClean="0">
                <a:solidFill>
                  <a:srgbClr val="004D3A"/>
                </a:solidFill>
              </a:rPr>
              <a:t>	➤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Grupo tratamiento &lt; Grupo control</a:t>
            </a:r>
            <a:endParaRPr lang="es-ES" sz="1400" dirty="0"/>
          </a:p>
        </p:txBody>
      </p:sp>
      <p:cxnSp>
        <p:nvCxnSpPr>
          <p:cNvPr id="18" name="Conector recto 17"/>
          <p:cNvCxnSpPr/>
          <p:nvPr/>
        </p:nvCxnSpPr>
        <p:spPr>
          <a:xfrm>
            <a:off x="7560276" y="5342547"/>
            <a:ext cx="14287" cy="664029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Gráfico 18"/>
          <p:cNvGraphicFramePr/>
          <p:nvPr/>
        </p:nvGraphicFramePr>
        <p:xfrm>
          <a:off x="7717749" y="3388417"/>
          <a:ext cx="3474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ángulo 19"/>
          <p:cNvSpPr/>
          <p:nvPr/>
        </p:nvSpPr>
        <p:spPr>
          <a:xfrm>
            <a:off x="435218" y="498561"/>
            <a:ext cx="30927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>
                <a:solidFill>
                  <a:srgbClr val="004D3A"/>
                </a:solidFill>
                <a:latin typeface="+mj-lt"/>
              </a:rPr>
              <a:t>Evaluación del </a:t>
            </a:r>
            <a:r>
              <a:rPr lang="es-ES" sz="2400" dirty="0" smtClean="0">
                <a:solidFill>
                  <a:srgbClr val="004D3A"/>
                </a:solidFill>
                <a:latin typeface="+mj-lt"/>
              </a:rPr>
              <a:t>impacto</a:t>
            </a:r>
            <a:endParaRPr lang="es-ES" sz="2400" dirty="0">
              <a:solidFill>
                <a:srgbClr val="004D3A"/>
              </a:solidFill>
              <a:latin typeface="+mj-lt"/>
            </a:endParaRPr>
          </a:p>
        </p:txBody>
      </p:sp>
      <p:cxnSp>
        <p:nvCxnSpPr>
          <p:cNvPr id="21" name="Conector recto 20"/>
          <p:cNvCxnSpPr/>
          <p:nvPr/>
        </p:nvCxnSpPr>
        <p:spPr>
          <a:xfrm>
            <a:off x="3518687" y="498560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21"/>
          <p:cNvSpPr/>
          <p:nvPr/>
        </p:nvSpPr>
        <p:spPr>
          <a:xfrm>
            <a:off x="0" y="382143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>
                <a:latin typeface="Century Gothic" panose="020B0502020202020204" pitchFamily="34" charset="0"/>
              </a:rPr>
              <a:t>4</a:t>
            </a:r>
          </a:p>
        </p:txBody>
      </p:sp>
      <p:cxnSp>
        <p:nvCxnSpPr>
          <p:cNvPr id="23" name="Conector recto 22"/>
          <p:cNvCxnSpPr/>
          <p:nvPr/>
        </p:nvCxnSpPr>
        <p:spPr>
          <a:xfrm>
            <a:off x="4901740" y="2410916"/>
            <a:ext cx="14287" cy="664029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515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Elipse 4"/>
          <p:cNvSpPr/>
          <p:nvPr/>
        </p:nvSpPr>
        <p:spPr>
          <a:xfrm>
            <a:off x="11818934" y="4588941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1890098" y="4561456"/>
            <a:ext cx="338554" cy="77361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000" dirty="0" smtClean="0">
                <a:solidFill>
                  <a:schemeClr val="bg1"/>
                </a:solidFill>
              </a:rPr>
              <a:t>Conclusiones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0" y="382143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435218" y="498561"/>
            <a:ext cx="30927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>
                <a:solidFill>
                  <a:srgbClr val="004D3A"/>
                </a:solidFill>
                <a:latin typeface="+mj-lt"/>
              </a:rPr>
              <a:t>Evaluación del </a:t>
            </a:r>
            <a:r>
              <a:rPr lang="es-ES" sz="2400" dirty="0" smtClean="0">
                <a:solidFill>
                  <a:srgbClr val="004D3A"/>
                </a:solidFill>
                <a:latin typeface="+mj-lt"/>
              </a:rPr>
              <a:t>impacto</a:t>
            </a:r>
            <a:endParaRPr lang="es-ES" sz="2400" dirty="0">
              <a:solidFill>
                <a:srgbClr val="004D3A"/>
              </a:solidFill>
              <a:latin typeface="+mj-lt"/>
            </a:endParaRPr>
          </a:p>
        </p:txBody>
      </p:sp>
      <p:cxnSp>
        <p:nvCxnSpPr>
          <p:cNvPr id="12" name="Conector recto 11"/>
          <p:cNvCxnSpPr/>
          <p:nvPr/>
        </p:nvCxnSpPr>
        <p:spPr>
          <a:xfrm>
            <a:off x="3518687" y="498560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>
          <a:xfrm>
            <a:off x="1472645" y="1819374"/>
            <a:ext cx="10417453" cy="4575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Información para </a:t>
            </a:r>
            <a:r>
              <a:rPr lang="es-ES" sz="1200" dirty="0"/>
              <a:t>evaluar el impacto </a:t>
            </a:r>
            <a:r>
              <a:rPr lang="es-ES" sz="1200" dirty="0" smtClean="0"/>
              <a:t>por grupo </a:t>
            </a:r>
            <a:r>
              <a:rPr lang="es-ES" sz="1200" dirty="0"/>
              <a:t>de control tiene mucho margen de </a:t>
            </a:r>
            <a:r>
              <a:rPr lang="es-ES" sz="1200" dirty="0" smtClean="0"/>
              <a:t>mejora</a:t>
            </a:r>
            <a:r>
              <a:rPr lang="es-ES" sz="12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baseline="-10000" dirty="0">
                <a:solidFill>
                  <a:srgbClr val="004D3A"/>
                </a:solidFill>
              </a:rPr>
              <a:t>➤ </a:t>
            </a:r>
            <a:r>
              <a:rPr lang="es-ES" sz="1200" dirty="0" smtClean="0"/>
              <a:t>Tomar resultados </a:t>
            </a:r>
            <a:r>
              <a:rPr lang="es-ES" sz="1200" dirty="0"/>
              <a:t>con cautela.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El impacto de las acciones formativas sobre las personas participantes,</a:t>
            </a:r>
            <a:endParaRPr lang="es-ES" sz="1200" dirty="0" smtClean="0">
              <a:solidFill>
                <a:srgbClr val="40404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600"/>
              </a:spcBef>
              <a:buClr>
                <a:srgbClr val="004D3A"/>
              </a:buClr>
            </a:pPr>
            <a:r>
              <a:rPr lang="es-ES" sz="1200" baseline="-10000" dirty="0">
                <a:solidFill>
                  <a:srgbClr val="40404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200" dirty="0"/>
              <a:t>N</a:t>
            </a:r>
            <a:r>
              <a:rPr lang="es-ES" sz="1200" dirty="0" smtClean="0"/>
              <a:t>o </a:t>
            </a:r>
            <a:r>
              <a:rPr lang="es-ES" sz="1200" dirty="0"/>
              <a:t>han tenido en general un impacto positivo </a:t>
            </a:r>
            <a:r>
              <a:rPr lang="es-ES" sz="1200" dirty="0" smtClean="0"/>
              <a:t>en la tasa </a:t>
            </a:r>
            <a:r>
              <a:rPr lang="es-ES" sz="1200" dirty="0"/>
              <a:t>de </a:t>
            </a:r>
            <a:r>
              <a:rPr lang="es-ES" sz="1200" dirty="0" smtClean="0"/>
              <a:t>empleo ni en tiempo </a:t>
            </a:r>
            <a:r>
              <a:rPr lang="es-ES" sz="1200" dirty="0"/>
              <a:t>en encontrar </a:t>
            </a:r>
            <a:r>
              <a:rPr lang="es-ES" sz="1200" dirty="0" smtClean="0"/>
              <a:t>empleo.</a:t>
            </a:r>
          </a:p>
          <a:p>
            <a:pPr lvl="0" algn="just">
              <a:spcAft>
                <a:spcPts val="600"/>
              </a:spcAft>
              <a:buClr>
                <a:srgbClr val="004D3A"/>
              </a:buClr>
            </a:pPr>
            <a:r>
              <a:rPr lang="es-ES" sz="1200" dirty="0"/>
              <a:t>	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200" dirty="0" smtClean="0"/>
              <a:t>Sí </a:t>
            </a:r>
            <a:r>
              <a:rPr lang="es-ES" sz="1200" dirty="0"/>
              <a:t>ha podido tenerla en cuanto a la calidad de los empleos y su duración. 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Crisis </a:t>
            </a:r>
            <a:r>
              <a:rPr lang="es-ES" sz="1200" dirty="0"/>
              <a:t>económica </a:t>
            </a:r>
            <a:r>
              <a:rPr lang="es-ES" sz="1200" dirty="0" smtClean="0"/>
              <a:t>de </a:t>
            </a:r>
            <a:r>
              <a:rPr lang="es-ES" sz="1200" dirty="0"/>
              <a:t>la </a:t>
            </a:r>
            <a:r>
              <a:rPr lang="es-ES" sz="1200" dirty="0" smtClean="0"/>
              <a:t>Covid-19 ha influido,</a:t>
            </a:r>
          </a:p>
          <a:p>
            <a:pPr lvl="0" algn="just">
              <a:spcBef>
                <a:spcPts val="600"/>
              </a:spcBef>
              <a:buClr>
                <a:srgbClr val="004D3A"/>
              </a:buClr>
            </a:pPr>
            <a:r>
              <a:rPr lang="es-ES" sz="2000" baseline="-10000" dirty="0" smtClean="0">
                <a:solidFill>
                  <a:srgbClr val="004D3A"/>
                </a:solidFill>
              </a:rPr>
              <a:t>	➤</a:t>
            </a:r>
            <a:r>
              <a:rPr lang="es-ES" sz="1200" dirty="0"/>
              <a:t> </a:t>
            </a:r>
            <a:r>
              <a:rPr lang="es-ES" sz="1200" dirty="0" smtClean="0"/>
              <a:t>Negativamente </a:t>
            </a:r>
            <a:r>
              <a:rPr lang="es-ES" sz="1200" dirty="0"/>
              <a:t>en el impacto </a:t>
            </a:r>
            <a:r>
              <a:rPr lang="es-ES" sz="1200" dirty="0" smtClean="0"/>
              <a:t>(tasa </a:t>
            </a:r>
            <a:r>
              <a:rPr lang="es-ES" sz="1200" dirty="0"/>
              <a:t>de </a:t>
            </a:r>
            <a:r>
              <a:rPr lang="es-ES" sz="1200" dirty="0" smtClean="0"/>
              <a:t>empleo </a:t>
            </a:r>
            <a:r>
              <a:rPr lang="es-ES" sz="1200" dirty="0"/>
              <a:t>de las acciones </a:t>
            </a:r>
            <a:r>
              <a:rPr lang="es-ES" sz="1200" dirty="0" smtClean="0"/>
              <a:t>formativas)</a:t>
            </a:r>
          </a:p>
          <a:p>
            <a:pPr lvl="0" algn="just">
              <a:spcAft>
                <a:spcPts val="600"/>
              </a:spcAft>
              <a:buClr>
                <a:srgbClr val="004D3A"/>
              </a:buClr>
            </a:pPr>
            <a:r>
              <a:rPr lang="es-ES" sz="1200" dirty="0"/>
              <a:t>	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200" dirty="0" smtClean="0"/>
              <a:t>Pero </a:t>
            </a:r>
            <a:r>
              <a:rPr lang="es-ES" sz="1200" dirty="0"/>
              <a:t>no en cuanto al tiempo para encontrar empleo por las personas </a:t>
            </a:r>
            <a:r>
              <a:rPr lang="es-ES" sz="1200" dirty="0" smtClean="0"/>
              <a:t>participantes.</a:t>
            </a:r>
            <a:endParaRPr lang="es-ES" sz="1200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/>
              <a:t>Para algunos colectivos la participación en las acciones formativas tuvo un impacto </a:t>
            </a:r>
            <a:r>
              <a:rPr lang="es-ES" sz="1200" dirty="0" smtClean="0"/>
              <a:t>positivo,</a:t>
            </a:r>
          </a:p>
          <a:p>
            <a:pPr lvl="0" algn="just">
              <a:spcBef>
                <a:spcPts val="600"/>
              </a:spcBef>
              <a:buClr>
                <a:srgbClr val="004D3A"/>
              </a:buClr>
            </a:pPr>
            <a:r>
              <a:rPr lang="es-ES" sz="1200" dirty="0"/>
              <a:t>	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 T</a:t>
            </a:r>
            <a:r>
              <a:rPr lang="es-ES" sz="1200" dirty="0" smtClean="0"/>
              <a:t>asa </a:t>
            </a:r>
            <a:r>
              <a:rPr lang="es-ES" sz="1200" dirty="0"/>
              <a:t>de empleo </a:t>
            </a:r>
            <a:r>
              <a:rPr lang="es-ES" sz="1200" dirty="0">
                <a:solidFill>
                  <a:srgbClr val="004D3A"/>
                </a:solidFill>
                <a:latin typeface="Segoe UI Symbol" panose="020B0502040204020203" pitchFamily="34" charset="0"/>
              </a:rPr>
              <a:t>➝</a:t>
            </a:r>
            <a:r>
              <a:rPr lang="es-ES" sz="1200" dirty="0">
                <a:solidFill>
                  <a:srgbClr val="212529"/>
                </a:solidFill>
                <a:latin typeface="Segoe UI Symbol" panose="020B0502040204020203" pitchFamily="34" charset="0"/>
              </a:rPr>
              <a:t> </a:t>
            </a:r>
            <a:r>
              <a:rPr lang="es-ES" sz="1200" dirty="0" smtClean="0"/>
              <a:t>34,3</a:t>
            </a:r>
            <a:r>
              <a:rPr lang="es-ES" sz="1200" dirty="0"/>
              <a:t>% de los conjuntos generados en los </a:t>
            </a:r>
            <a:r>
              <a:rPr lang="es-ES" sz="1200" dirty="0" smtClean="0"/>
              <a:t>emparejamientos.</a:t>
            </a:r>
          </a:p>
          <a:p>
            <a:pPr lvl="0" algn="just">
              <a:spcAft>
                <a:spcPts val="600"/>
              </a:spcAft>
              <a:buClr>
                <a:srgbClr val="004D3A"/>
              </a:buClr>
            </a:pPr>
            <a:r>
              <a:rPr lang="es-ES" sz="1200" dirty="0"/>
              <a:t>	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200" dirty="0"/>
              <a:t>T</a:t>
            </a:r>
            <a:r>
              <a:rPr lang="es-ES" sz="1200" dirty="0" smtClean="0"/>
              <a:t>iempo </a:t>
            </a:r>
            <a:r>
              <a:rPr lang="es-ES" sz="1200" dirty="0"/>
              <a:t>en encontrar </a:t>
            </a:r>
            <a:r>
              <a:rPr lang="es-ES" sz="1200" dirty="0" smtClean="0"/>
              <a:t>empleo</a:t>
            </a:r>
            <a:r>
              <a:rPr lang="es-ES" sz="1200" dirty="0">
                <a:solidFill>
                  <a:srgbClr val="004D3A"/>
                </a:solidFill>
                <a:latin typeface="Segoe UI Symbol" panose="020B0502040204020203" pitchFamily="34" charset="0"/>
              </a:rPr>
              <a:t> ➝</a:t>
            </a:r>
            <a:r>
              <a:rPr lang="es-ES" sz="1200" dirty="0" smtClean="0"/>
              <a:t> 46,2%</a:t>
            </a:r>
            <a:r>
              <a:rPr lang="es-ES" sz="1200" dirty="0"/>
              <a:t> de los conjuntos generados en los emparejamientos</a:t>
            </a:r>
            <a:r>
              <a:rPr lang="es-ES" sz="1200" dirty="0" smtClean="0"/>
              <a:t>.</a:t>
            </a:r>
            <a:endParaRPr lang="es-ES" sz="1200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/>
              <a:t>Ninguna </a:t>
            </a:r>
            <a:r>
              <a:rPr lang="es-ES" sz="1200" dirty="0" smtClean="0"/>
              <a:t>variable de </a:t>
            </a:r>
            <a:r>
              <a:rPr lang="es-ES" sz="1200" dirty="0"/>
              <a:t>las personas </a:t>
            </a:r>
            <a:r>
              <a:rPr lang="es-ES" sz="1200" dirty="0" smtClean="0"/>
              <a:t>participantes explica </a:t>
            </a:r>
            <a:r>
              <a:rPr lang="es-ES" sz="1200" dirty="0"/>
              <a:t>suficientemente el impacto </a:t>
            </a:r>
            <a:r>
              <a:rPr lang="es-ES" sz="1200" dirty="0" smtClean="0"/>
              <a:t>positivo</a:t>
            </a:r>
            <a:r>
              <a:rPr lang="es-ES" sz="2000" baseline="-10000" dirty="0">
                <a:solidFill>
                  <a:srgbClr val="004D3A"/>
                </a:solidFill>
              </a:rPr>
              <a:t> ➤ </a:t>
            </a:r>
            <a:r>
              <a:rPr lang="es-ES" sz="1200" dirty="0"/>
              <a:t>D</a:t>
            </a:r>
            <a:r>
              <a:rPr lang="es-ES" sz="1200" dirty="0" smtClean="0"/>
              <a:t>epende </a:t>
            </a:r>
            <a:r>
              <a:rPr lang="es-ES" sz="1200" dirty="0"/>
              <a:t>de otras variables o </a:t>
            </a:r>
            <a:r>
              <a:rPr lang="es-ES" sz="1200" dirty="0" smtClean="0"/>
              <a:t>factores.</a:t>
            </a:r>
            <a:endParaRPr lang="es-ES" sz="1200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Lo constatado </a:t>
            </a:r>
            <a:r>
              <a:rPr lang="es-ES" sz="1200" dirty="0"/>
              <a:t>sobre el impacto </a:t>
            </a:r>
            <a:r>
              <a:rPr lang="es-ES" sz="1200" dirty="0" smtClean="0"/>
              <a:t>sobre participantes </a:t>
            </a:r>
            <a:r>
              <a:rPr lang="es-ES" sz="2000" baseline="-10000" dirty="0">
                <a:solidFill>
                  <a:srgbClr val="004D3A"/>
                </a:solidFill>
              </a:rPr>
              <a:t>➤</a:t>
            </a:r>
            <a:r>
              <a:rPr lang="es-ES" sz="1200" dirty="0" smtClean="0"/>
              <a:t> puede ser por la búsqueda de empleo en la  formación adquirida</a:t>
            </a:r>
            <a:r>
              <a:rPr lang="es-ES" sz="1200" dirty="0"/>
              <a:t> </a:t>
            </a:r>
            <a:r>
              <a:rPr lang="es-ES" sz="1200" dirty="0" smtClean="0"/>
              <a:t>(más escaso).</a:t>
            </a:r>
            <a:endParaRPr lang="es-ES" sz="1200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La </a:t>
            </a:r>
            <a:r>
              <a:rPr lang="es-ES" sz="1200" dirty="0"/>
              <a:t>evaluación de impacto </a:t>
            </a:r>
            <a:r>
              <a:rPr lang="es-ES" sz="1200" dirty="0" err="1" smtClean="0"/>
              <a:t>contrafactual</a:t>
            </a:r>
            <a:r>
              <a:rPr lang="es-ES" sz="2000" baseline="-10000" dirty="0">
                <a:solidFill>
                  <a:srgbClr val="004D3A"/>
                </a:solidFill>
              </a:rPr>
              <a:t> </a:t>
            </a:r>
            <a:r>
              <a:rPr lang="es-ES" sz="1200" dirty="0" smtClean="0"/>
              <a:t>no </a:t>
            </a:r>
            <a:r>
              <a:rPr lang="es-ES" sz="1200" dirty="0"/>
              <a:t>discrimina según el tipo de </a:t>
            </a:r>
            <a:r>
              <a:rPr lang="es-ES" sz="1200" dirty="0" smtClean="0"/>
              <a:t>empleo</a:t>
            </a:r>
            <a:endParaRPr lang="es-ES" sz="2000" baseline="-10000" dirty="0">
              <a:solidFill>
                <a:srgbClr val="004D3A"/>
              </a:solidFill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Si </a:t>
            </a:r>
            <a:r>
              <a:rPr lang="es-ES" sz="1200" dirty="0"/>
              <a:t>la formación permite a la persona habitarla para desarrollar una profesión </a:t>
            </a:r>
            <a:r>
              <a:rPr lang="es-ES" sz="2000" baseline="-10000" dirty="0">
                <a:solidFill>
                  <a:srgbClr val="004D3A"/>
                </a:solidFill>
              </a:rPr>
              <a:t>➤ </a:t>
            </a:r>
            <a:r>
              <a:rPr lang="es-ES" sz="1200" dirty="0" smtClean="0"/>
              <a:t>Debe </a:t>
            </a:r>
            <a:r>
              <a:rPr lang="es-ES" sz="1200" dirty="0"/>
              <a:t>considerarse que ha tenido un impacto positivo.</a:t>
            </a:r>
          </a:p>
        </p:txBody>
      </p:sp>
    </p:spTree>
    <p:extLst>
      <p:ext uri="{BB962C8B-B14F-4D97-AF65-F5344CB8AC3E}">
        <p14:creationId xmlns:p14="http://schemas.microsoft.com/office/powerpoint/2010/main" val="226635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Elipse 4"/>
          <p:cNvSpPr/>
          <p:nvPr/>
        </p:nvSpPr>
        <p:spPr>
          <a:xfrm>
            <a:off x="11818933" y="5386930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1818933" y="5459843"/>
            <a:ext cx="492443" cy="58124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Recomen</a:t>
            </a:r>
          </a:p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daciones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0" y="382143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435218" y="498561"/>
            <a:ext cx="30927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>
                <a:solidFill>
                  <a:srgbClr val="004D3A"/>
                </a:solidFill>
                <a:latin typeface="+mj-lt"/>
              </a:rPr>
              <a:t>Evaluación del </a:t>
            </a:r>
            <a:r>
              <a:rPr lang="es-ES" sz="2400" dirty="0" smtClean="0">
                <a:solidFill>
                  <a:srgbClr val="004D3A"/>
                </a:solidFill>
                <a:latin typeface="+mj-lt"/>
              </a:rPr>
              <a:t>impacto</a:t>
            </a:r>
            <a:endParaRPr lang="es-ES" sz="2400" dirty="0">
              <a:solidFill>
                <a:srgbClr val="004D3A"/>
              </a:solidFill>
              <a:latin typeface="+mj-lt"/>
            </a:endParaRPr>
          </a:p>
        </p:txBody>
      </p:sp>
      <p:cxnSp>
        <p:nvCxnSpPr>
          <p:cNvPr id="12" name="Conector recto 11"/>
          <p:cNvCxnSpPr/>
          <p:nvPr/>
        </p:nvCxnSpPr>
        <p:spPr>
          <a:xfrm>
            <a:off x="3518687" y="498560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>
          <a:xfrm>
            <a:off x="1587290" y="2860685"/>
            <a:ext cx="9952387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Mejorar </a:t>
            </a:r>
            <a:r>
              <a:rPr lang="es-ES" sz="1400" dirty="0"/>
              <a:t>la información para evaluar el impacto de las acciones de </a:t>
            </a:r>
            <a:r>
              <a:rPr lang="es-ES" sz="1400" dirty="0" smtClean="0"/>
              <a:t>FPE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400" dirty="0" smtClean="0"/>
              <a:t>principalmente </a:t>
            </a:r>
            <a:r>
              <a:rPr lang="es-ES" sz="1400" dirty="0"/>
              <a:t>generando datos </a:t>
            </a:r>
            <a:r>
              <a:rPr lang="es-ES" sz="1400" dirty="0" smtClean="0"/>
              <a:t>sobre,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</a:pPr>
            <a:r>
              <a:rPr lang="es-ES" sz="1400" dirty="0"/>
              <a:t>	</a:t>
            </a:r>
            <a:r>
              <a:rPr lang="es-ES" sz="1400" dirty="0" smtClean="0"/>
              <a:t>	</a:t>
            </a: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/>
              <a:t>Tiempo </a:t>
            </a:r>
            <a:r>
              <a:rPr lang="es-ES" sz="1400" dirty="0"/>
              <a:t>trabajado tras </a:t>
            </a:r>
            <a:r>
              <a:rPr lang="es-ES" sz="1400" dirty="0" smtClean="0"/>
              <a:t>finalizarlas.</a:t>
            </a:r>
          </a:p>
          <a:p>
            <a:pPr lvl="0" algn="just">
              <a:buClr>
                <a:srgbClr val="004D3A"/>
              </a:buClr>
            </a:pPr>
            <a:r>
              <a:rPr lang="es-ES" sz="1400" dirty="0"/>
              <a:t>	</a:t>
            </a:r>
            <a:r>
              <a:rPr lang="es-ES" sz="1400" dirty="0" smtClean="0"/>
              <a:t>	</a:t>
            </a: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/>
              <a:t>Tipo </a:t>
            </a:r>
            <a:r>
              <a:rPr lang="es-ES" sz="1400" dirty="0"/>
              <a:t>de </a:t>
            </a:r>
            <a:r>
              <a:rPr lang="es-ES" sz="1400" dirty="0" smtClean="0"/>
              <a:t>empleo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</a:pPr>
            <a:r>
              <a:rPr lang="es-ES" sz="1400" dirty="0"/>
              <a:t>	</a:t>
            </a:r>
            <a:r>
              <a:rPr lang="es-ES" sz="1400" dirty="0" smtClean="0"/>
              <a:t>	</a:t>
            </a: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/>
              <a:t>Tipo </a:t>
            </a:r>
            <a:r>
              <a:rPr lang="es-ES" sz="1400" dirty="0"/>
              <a:t>de contrato.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/>
              <a:t>Centrar las acciones formativas en especialidades en las que 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baseline="-10000" dirty="0">
                <a:solidFill>
                  <a:srgbClr val="004D3A"/>
                </a:solidFill>
              </a:rPr>
              <a:t>➤ </a:t>
            </a:r>
            <a:r>
              <a:rPr lang="es-ES" sz="1400" dirty="0" smtClean="0"/>
              <a:t>Exista </a:t>
            </a:r>
            <a:r>
              <a:rPr lang="es-ES" sz="1400" dirty="0"/>
              <a:t>mayor probabilidad de encontrar un empleo.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/>
              <a:t>Vincular las acciones formativas con iniciativas de desarrollo empresarial, territorial, sectorial en La Rioja.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156127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Elipse 4"/>
          <p:cNvSpPr/>
          <p:nvPr/>
        </p:nvSpPr>
        <p:spPr>
          <a:xfrm>
            <a:off x="11818937" y="2194974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1895283" y="2170623"/>
            <a:ext cx="338554" cy="77040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000" dirty="0" smtClean="0">
                <a:solidFill>
                  <a:schemeClr val="bg1"/>
                </a:solidFill>
              </a:rPr>
              <a:t>Presentación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435218" y="498561"/>
            <a:ext cx="5094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>
                <a:solidFill>
                  <a:srgbClr val="004D3A"/>
                </a:solidFill>
                <a:latin typeface="+mj-lt"/>
              </a:rPr>
              <a:t>Informe sobre el sistema de indicadores</a:t>
            </a:r>
            <a:endParaRPr lang="es-ES" sz="2400" dirty="0" smtClean="0">
              <a:solidFill>
                <a:srgbClr val="004D3A"/>
              </a:solidFill>
              <a:latin typeface="+mj-lt"/>
            </a:endParaRPr>
          </a:p>
        </p:txBody>
      </p:sp>
      <p:cxnSp>
        <p:nvCxnSpPr>
          <p:cNvPr id="10" name="Conector recto 9"/>
          <p:cNvCxnSpPr/>
          <p:nvPr/>
        </p:nvCxnSpPr>
        <p:spPr>
          <a:xfrm>
            <a:off x="5529369" y="469966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/>
          <p:cNvSpPr/>
          <p:nvPr/>
        </p:nvSpPr>
        <p:spPr>
          <a:xfrm>
            <a:off x="0" y="456438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 smtClean="0">
                <a:latin typeface="Century Gothic" panose="020B0502020202020204" pitchFamily="34" charset="0"/>
              </a:rPr>
              <a:t>5</a:t>
            </a:r>
            <a:endParaRPr lang="es-ES" sz="2400" b="1" dirty="0">
              <a:latin typeface="Century Gothic" panose="020B0502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591129" y="2941027"/>
            <a:ext cx="995238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/>
              <a:t>O</a:t>
            </a:r>
            <a:r>
              <a:rPr lang="es-ES" sz="1400" dirty="0" smtClean="0"/>
              <a:t>bjetivo del informe </a:t>
            </a:r>
            <a:r>
              <a:rPr lang="es-ES" sz="2400" baseline="-10000" dirty="0">
                <a:solidFill>
                  <a:srgbClr val="004D3A"/>
                </a:solidFill>
              </a:rPr>
              <a:t>➤ </a:t>
            </a:r>
            <a:r>
              <a:rPr lang="es-ES" sz="1400" dirty="0"/>
              <a:t>I</a:t>
            </a:r>
            <a:r>
              <a:rPr lang="es-ES" sz="1400" dirty="0" smtClean="0"/>
              <a:t>dentificar </a:t>
            </a:r>
            <a:r>
              <a:rPr lang="es-ES" sz="1400" dirty="0"/>
              <a:t>y enjuiciar los indicadores planteados en el Plan de </a:t>
            </a:r>
            <a:r>
              <a:rPr lang="es-ES" sz="1400" dirty="0" smtClean="0"/>
              <a:t>FPE 2021-2023.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Plan FPE 2021-2013 </a:t>
            </a:r>
            <a:r>
              <a:rPr lang="es-ES" sz="2400" baseline="-10000" dirty="0">
                <a:solidFill>
                  <a:srgbClr val="004D3A"/>
                </a:solidFill>
              </a:rPr>
              <a:t>➤ </a:t>
            </a:r>
            <a:r>
              <a:rPr lang="es-ES" sz="1400" dirty="0" smtClean="0"/>
              <a:t>Eje2 recoge 21 indicadores del PAE </a:t>
            </a:r>
            <a:r>
              <a:rPr lang="es-ES" sz="1200" dirty="0">
                <a:solidFill>
                  <a:prstClr val="black"/>
                </a:solidFill>
              </a:rPr>
              <a:t> </a:t>
            </a:r>
            <a:r>
              <a:rPr lang="es-ES" sz="1200" dirty="0">
                <a:solidFill>
                  <a:srgbClr val="004D3A"/>
                </a:solidFill>
                <a:latin typeface="Segoe UI Symbol" panose="020B0502040204020203" pitchFamily="34" charset="0"/>
              </a:rPr>
              <a:t>➝</a:t>
            </a:r>
            <a:r>
              <a:rPr lang="es-ES" sz="1200" dirty="0">
                <a:solidFill>
                  <a:srgbClr val="212529"/>
                </a:solidFill>
                <a:latin typeface="Segoe UI Symbol" panose="020B0502040204020203" pitchFamily="34" charset="0"/>
              </a:rPr>
              <a:t> </a:t>
            </a:r>
            <a:r>
              <a:rPr lang="es-ES" sz="1400" dirty="0" smtClean="0">
                <a:solidFill>
                  <a:prstClr val="black"/>
                </a:solidFill>
              </a:rPr>
              <a:t>7 indicadores de FPE.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prstClr val="black"/>
                </a:solidFill>
              </a:rPr>
              <a:t>Propuesta de un sistema de indicadores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endParaRPr lang="es-ES" sz="1400" dirty="0" smtClean="0"/>
          </a:p>
        </p:txBody>
      </p:sp>
    </p:spTree>
    <p:extLst>
      <p:ext uri="{BB962C8B-B14F-4D97-AF65-F5344CB8AC3E}">
        <p14:creationId xmlns:p14="http://schemas.microsoft.com/office/powerpoint/2010/main" val="58598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Elipse 5"/>
          <p:cNvSpPr/>
          <p:nvPr/>
        </p:nvSpPr>
        <p:spPr>
          <a:xfrm>
            <a:off x="11818936" y="2992963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7" name="CuadroTexto 6"/>
          <p:cNvSpPr txBox="1"/>
          <p:nvPr/>
        </p:nvSpPr>
        <p:spPr>
          <a:xfrm>
            <a:off x="11794681" y="2956231"/>
            <a:ext cx="492443" cy="81208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Informe</a:t>
            </a:r>
          </a:p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metodológico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0" y="456438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 smtClean="0">
                <a:latin typeface="Century Gothic" panose="020B0502020202020204" pitchFamily="34" charset="0"/>
              </a:rPr>
              <a:t>5</a:t>
            </a:r>
            <a:endParaRPr lang="es-ES" sz="2400" b="1" dirty="0">
              <a:latin typeface="Century Gothic" panose="020B0502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435218" y="498561"/>
            <a:ext cx="5094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>
                <a:solidFill>
                  <a:srgbClr val="004D3A"/>
                </a:solidFill>
                <a:latin typeface="+mj-lt"/>
              </a:rPr>
              <a:t>Informe sobre el sistema de indicadores</a:t>
            </a:r>
            <a:endParaRPr lang="es-ES" sz="2400" dirty="0" smtClean="0">
              <a:solidFill>
                <a:srgbClr val="004D3A"/>
              </a:solidFill>
              <a:latin typeface="+mj-lt"/>
            </a:endParaRPr>
          </a:p>
        </p:txBody>
      </p:sp>
      <p:cxnSp>
        <p:nvCxnSpPr>
          <p:cNvPr id="12" name="Conector recto 11"/>
          <p:cNvCxnSpPr/>
          <p:nvPr/>
        </p:nvCxnSpPr>
        <p:spPr>
          <a:xfrm>
            <a:off x="5529369" y="469966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9"/>
          <p:cNvSpPr/>
          <p:nvPr/>
        </p:nvSpPr>
        <p:spPr>
          <a:xfrm>
            <a:off x="1081567" y="1257948"/>
            <a:ext cx="290194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600" dirty="0" smtClean="0">
                <a:solidFill>
                  <a:srgbClr val="004D3A"/>
                </a:solidFill>
              </a:rPr>
              <a:t>Criterios para definir indicadores</a:t>
            </a:r>
            <a:endParaRPr lang="es-ES" sz="1600" dirty="0"/>
          </a:p>
        </p:txBody>
      </p:sp>
      <p:sp>
        <p:nvSpPr>
          <p:cNvPr id="11" name="Rectángulo 10"/>
          <p:cNvSpPr/>
          <p:nvPr/>
        </p:nvSpPr>
        <p:spPr>
          <a:xfrm>
            <a:off x="1842294" y="1755398"/>
            <a:ext cx="11133477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Requisitos conjuntos o de panel de un sistema de indicadores</a:t>
            </a:r>
          </a:p>
          <a:p>
            <a:pPr lvl="0" algn="just">
              <a:buClr>
                <a:srgbClr val="004D3A"/>
              </a:buClr>
            </a:pPr>
            <a:r>
              <a:rPr lang="es-ES" sz="1400" dirty="0"/>
              <a:t>	</a:t>
            </a: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/>
              <a:t>Totalidad		</a:t>
            </a:r>
            <a:r>
              <a:rPr lang="es-ES" sz="2400" baseline="-10000" dirty="0">
                <a:solidFill>
                  <a:srgbClr val="004D3A"/>
                </a:solidFill>
              </a:rPr>
              <a:t> ➤ </a:t>
            </a:r>
            <a:r>
              <a:rPr lang="es-ES" sz="1400" dirty="0" smtClean="0"/>
              <a:t>Independencia	</a:t>
            </a:r>
            <a:r>
              <a:rPr lang="es-ES" sz="2400" baseline="-10000" dirty="0">
                <a:solidFill>
                  <a:srgbClr val="004D3A"/>
                </a:solidFill>
              </a:rPr>
              <a:t> ➤ </a:t>
            </a:r>
            <a:r>
              <a:rPr lang="es-ES" sz="1400" dirty="0" smtClean="0"/>
              <a:t>Estructuración</a:t>
            </a:r>
          </a:p>
          <a:p>
            <a:pPr lvl="0" algn="just">
              <a:buClr>
                <a:srgbClr val="004D3A"/>
              </a:buClr>
            </a:pPr>
            <a:r>
              <a:rPr lang="es-ES" sz="1400" dirty="0"/>
              <a:t>	</a:t>
            </a: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/>
              <a:t>Estructuración</a:t>
            </a:r>
            <a:r>
              <a:rPr lang="es-ES" sz="1400" dirty="0"/>
              <a:t>	</a:t>
            </a:r>
            <a:r>
              <a:rPr lang="es-ES" sz="2400" baseline="-10000" dirty="0">
                <a:solidFill>
                  <a:srgbClr val="004D3A"/>
                </a:solidFill>
              </a:rPr>
              <a:t> ➤ </a:t>
            </a:r>
            <a:r>
              <a:rPr lang="es-ES" sz="1400" dirty="0" smtClean="0"/>
              <a:t>Vinculación</a:t>
            </a:r>
            <a:r>
              <a:rPr lang="es-ES" sz="1400" dirty="0"/>
              <a:t>	</a:t>
            </a:r>
            <a:r>
              <a:rPr lang="es-ES" sz="2400" baseline="-10000" dirty="0">
                <a:solidFill>
                  <a:srgbClr val="004D3A"/>
                </a:solidFill>
              </a:rPr>
              <a:t> ➤ </a:t>
            </a:r>
            <a:r>
              <a:rPr lang="es-ES" sz="1400" dirty="0"/>
              <a:t>Dimensionamiento	</a:t>
            </a:r>
            <a:r>
              <a:rPr lang="es-ES" sz="2400" baseline="-10000" dirty="0">
                <a:solidFill>
                  <a:srgbClr val="004D3A"/>
                </a:solidFill>
              </a:rPr>
              <a:t> ➤ </a:t>
            </a:r>
            <a:r>
              <a:rPr lang="es-ES" sz="1400" dirty="0" smtClean="0"/>
              <a:t>Acuerdo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Condiciones individuales</a:t>
            </a:r>
            <a:endParaRPr lang="es-ES" sz="1400" dirty="0"/>
          </a:p>
          <a:p>
            <a:pPr lvl="0" algn="just">
              <a:buClr>
                <a:srgbClr val="004D3A"/>
              </a:buClr>
            </a:pPr>
            <a:r>
              <a:rPr lang="es-ES" sz="1400" dirty="0"/>
              <a:t>	</a:t>
            </a: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/>
              <a:t>Validez</a:t>
            </a:r>
            <a:r>
              <a:rPr lang="es-ES" sz="1400" dirty="0"/>
              <a:t>		</a:t>
            </a:r>
            <a:r>
              <a:rPr lang="es-ES" sz="2400" baseline="-10000" dirty="0">
                <a:solidFill>
                  <a:srgbClr val="004D3A"/>
                </a:solidFill>
              </a:rPr>
              <a:t> ➤ </a:t>
            </a:r>
            <a:r>
              <a:rPr lang="es-ES" sz="1400" dirty="0" smtClean="0"/>
              <a:t>Pertinencia</a:t>
            </a:r>
            <a:r>
              <a:rPr lang="es-ES" sz="1400" dirty="0"/>
              <a:t>	</a:t>
            </a:r>
            <a:r>
              <a:rPr lang="es-ES" sz="2400" baseline="-10000" dirty="0">
                <a:solidFill>
                  <a:srgbClr val="004D3A"/>
                </a:solidFill>
              </a:rPr>
              <a:t> ➤ </a:t>
            </a:r>
            <a:r>
              <a:rPr lang="es-ES" sz="1400" dirty="0" smtClean="0"/>
              <a:t>Objetividad</a:t>
            </a:r>
            <a:r>
              <a:rPr lang="es-ES" sz="1400" dirty="0"/>
              <a:t>	</a:t>
            </a:r>
            <a:r>
              <a:rPr lang="es-ES" sz="2400" baseline="-10000" dirty="0">
                <a:solidFill>
                  <a:srgbClr val="004D3A"/>
                </a:solidFill>
              </a:rPr>
              <a:t> ➤ </a:t>
            </a:r>
            <a:r>
              <a:rPr lang="es-ES" sz="1400" dirty="0" smtClean="0"/>
              <a:t>Sensibilidad</a:t>
            </a:r>
            <a:endParaRPr lang="es-ES" sz="1400" dirty="0"/>
          </a:p>
          <a:p>
            <a:pPr algn="just">
              <a:buClr>
                <a:srgbClr val="004D3A"/>
              </a:buClr>
            </a:pPr>
            <a:r>
              <a:rPr lang="es-ES" sz="1400" dirty="0"/>
              <a:t>	</a:t>
            </a: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/>
              <a:t>Relevancia</a:t>
            </a:r>
            <a:r>
              <a:rPr lang="es-ES" sz="1400" dirty="0"/>
              <a:t>	</a:t>
            </a:r>
            <a:r>
              <a:rPr lang="es-ES" sz="2400" baseline="-10000" dirty="0">
                <a:solidFill>
                  <a:srgbClr val="004D3A"/>
                </a:solidFill>
              </a:rPr>
              <a:t> </a:t>
            </a: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/>
              <a:t>Claridad	</a:t>
            </a:r>
            <a:r>
              <a:rPr lang="es-ES" sz="1400" dirty="0"/>
              <a:t>	</a:t>
            </a:r>
            <a:r>
              <a:rPr lang="es-ES" sz="2400" baseline="-10000" dirty="0">
                <a:solidFill>
                  <a:srgbClr val="004D3A"/>
                </a:solidFill>
              </a:rPr>
              <a:t> ➤ </a:t>
            </a:r>
            <a:r>
              <a:rPr lang="es-ES" sz="1400" dirty="0" smtClean="0"/>
              <a:t>Fortaleza</a:t>
            </a:r>
            <a:r>
              <a:rPr lang="es-ES" sz="1400" dirty="0"/>
              <a:t>	</a:t>
            </a:r>
            <a:r>
              <a:rPr lang="es-ES" sz="2400" baseline="-10000" dirty="0" smtClean="0">
                <a:solidFill>
                  <a:srgbClr val="004D3A"/>
                </a:solidFill>
              </a:rPr>
              <a:t> ➤</a:t>
            </a:r>
            <a:r>
              <a:rPr lang="es-ES" sz="2400" dirty="0" smtClean="0">
                <a:solidFill>
                  <a:srgbClr val="004D3A"/>
                </a:solidFill>
              </a:rPr>
              <a:t> </a:t>
            </a:r>
            <a:r>
              <a:rPr lang="es-ES" sz="1400" dirty="0" smtClean="0"/>
              <a:t>Representatividad estadística</a:t>
            </a:r>
          </a:p>
          <a:p>
            <a:pPr algn="just">
              <a:buClr>
                <a:srgbClr val="004D3A"/>
              </a:buClr>
            </a:pPr>
            <a:r>
              <a:rPr lang="es-ES" sz="1400" dirty="0"/>
              <a:t>	</a:t>
            </a: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/>
              <a:t>Disponibilidad</a:t>
            </a:r>
            <a:r>
              <a:rPr lang="es-ES" sz="1400" dirty="0"/>
              <a:t>	</a:t>
            </a:r>
            <a:r>
              <a:rPr lang="es-ES" sz="2400" baseline="-10000" dirty="0">
                <a:solidFill>
                  <a:srgbClr val="004D3A"/>
                </a:solidFill>
              </a:rPr>
              <a:t> ➤ </a:t>
            </a:r>
            <a:r>
              <a:rPr lang="es-ES" sz="1400" dirty="0" smtClean="0"/>
              <a:t>Comparabilidad</a:t>
            </a:r>
            <a:r>
              <a:rPr lang="es-ES" sz="1400" dirty="0"/>
              <a:t>	</a:t>
            </a:r>
            <a:r>
              <a:rPr lang="es-ES" sz="2400" baseline="-10000" dirty="0">
                <a:solidFill>
                  <a:srgbClr val="004D3A"/>
                </a:solidFill>
              </a:rPr>
              <a:t> ➤ </a:t>
            </a:r>
            <a:r>
              <a:rPr lang="es-ES" sz="1400" dirty="0" smtClean="0"/>
              <a:t>Consistencia</a:t>
            </a:r>
            <a:r>
              <a:rPr lang="es-ES" sz="1400" dirty="0"/>
              <a:t>	</a:t>
            </a:r>
            <a:r>
              <a:rPr lang="es-ES" sz="2400" baseline="-10000" dirty="0">
                <a:solidFill>
                  <a:srgbClr val="004D3A"/>
                </a:solidFill>
              </a:rPr>
              <a:t> ➤ </a:t>
            </a:r>
            <a:r>
              <a:rPr lang="es-ES" sz="1400" dirty="0" smtClean="0"/>
              <a:t>Credibilidad y aceptabilidad</a:t>
            </a:r>
          </a:p>
          <a:p>
            <a:pPr algn="just">
              <a:buClr>
                <a:srgbClr val="004D3A"/>
              </a:buClr>
            </a:pPr>
            <a:r>
              <a:rPr lang="es-ES" sz="1400" dirty="0"/>
              <a:t>	</a:t>
            </a: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/>
              <a:t>Oportunidad</a:t>
            </a:r>
            <a:r>
              <a:rPr lang="es-ES" sz="1400" dirty="0"/>
              <a:t>	</a:t>
            </a:r>
            <a:r>
              <a:rPr lang="es-ES" sz="2400" baseline="-10000" dirty="0">
                <a:solidFill>
                  <a:srgbClr val="004D3A"/>
                </a:solidFill>
              </a:rPr>
              <a:t> ➤ </a:t>
            </a:r>
            <a:r>
              <a:rPr lang="es-ES" sz="1400" dirty="0" smtClean="0"/>
              <a:t>Factibilidad cálculo</a:t>
            </a:r>
            <a:r>
              <a:rPr lang="es-ES" sz="1400" dirty="0"/>
              <a:t>	</a:t>
            </a:r>
            <a:r>
              <a:rPr lang="es-ES" sz="2400" baseline="-10000" dirty="0" smtClean="0">
                <a:solidFill>
                  <a:srgbClr val="004D3A"/>
                </a:solidFill>
              </a:rPr>
              <a:t> </a:t>
            </a:r>
            <a:r>
              <a:rPr lang="es-ES" sz="2400" baseline="-10000" dirty="0">
                <a:solidFill>
                  <a:srgbClr val="004D3A"/>
                </a:solidFill>
              </a:rPr>
              <a:t>➤ </a:t>
            </a:r>
            <a:r>
              <a:rPr lang="es-ES" sz="1400" dirty="0"/>
              <a:t>Factibilidad económica</a:t>
            </a:r>
            <a:endParaRPr lang="es-ES" sz="1400" dirty="0" smtClean="0"/>
          </a:p>
        </p:txBody>
      </p:sp>
      <p:sp>
        <p:nvSpPr>
          <p:cNvPr id="14" name="Rectángulo 13"/>
          <p:cNvSpPr/>
          <p:nvPr/>
        </p:nvSpPr>
        <p:spPr>
          <a:xfrm>
            <a:off x="450588" y="1780580"/>
            <a:ext cx="126195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</a:pPr>
            <a:r>
              <a:rPr lang="es-ES" sz="1600" dirty="0" smtClean="0">
                <a:solidFill>
                  <a:srgbClr val="004D3A"/>
                </a:solidFill>
              </a:rPr>
              <a:t>Buenas prácticas en materia de indicadores</a:t>
            </a:r>
          </a:p>
        </p:txBody>
      </p:sp>
      <p:cxnSp>
        <p:nvCxnSpPr>
          <p:cNvPr id="15" name="Conector recto 14"/>
          <p:cNvCxnSpPr/>
          <p:nvPr/>
        </p:nvCxnSpPr>
        <p:spPr>
          <a:xfrm flipH="1">
            <a:off x="1712546" y="1797319"/>
            <a:ext cx="3030" cy="1216771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15"/>
          <p:cNvSpPr/>
          <p:nvPr/>
        </p:nvSpPr>
        <p:spPr>
          <a:xfrm>
            <a:off x="1282251" y="4493891"/>
            <a:ext cx="13673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</a:pPr>
            <a:r>
              <a:rPr lang="es-ES" sz="1600" dirty="0" smtClean="0">
                <a:solidFill>
                  <a:srgbClr val="004D3A"/>
                </a:solidFill>
              </a:rPr>
              <a:t>Condiciones seleccionadas</a:t>
            </a:r>
          </a:p>
        </p:txBody>
      </p:sp>
      <p:cxnSp>
        <p:nvCxnSpPr>
          <p:cNvPr id="17" name="Conector recto 16"/>
          <p:cNvCxnSpPr/>
          <p:nvPr/>
        </p:nvCxnSpPr>
        <p:spPr>
          <a:xfrm>
            <a:off x="2726451" y="4533831"/>
            <a:ext cx="9237" cy="54483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ángulo 17"/>
          <p:cNvSpPr/>
          <p:nvPr/>
        </p:nvSpPr>
        <p:spPr>
          <a:xfrm>
            <a:off x="2921257" y="4501524"/>
            <a:ext cx="3293017" cy="6668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baseline="-10000" dirty="0">
                <a:solidFill>
                  <a:srgbClr val="004D3A"/>
                </a:solidFill>
              </a:rPr>
              <a:t>➤ </a:t>
            </a:r>
            <a:r>
              <a:rPr lang="es-ES" sz="1600" dirty="0" smtClean="0">
                <a:solidFill>
                  <a:prstClr val="black"/>
                </a:solidFill>
              </a:rPr>
              <a:t>Básicas </a:t>
            </a:r>
            <a:r>
              <a:rPr lang="es-ES" sz="1600" dirty="0">
                <a:solidFill>
                  <a:srgbClr val="004D3A"/>
                </a:solidFill>
                <a:latin typeface="Segoe UI Symbol" panose="020B0502040204020203" pitchFamily="34" charset="0"/>
              </a:rPr>
              <a:t> ➝</a:t>
            </a:r>
            <a:r>
              <a:rPr lang="es-ES" sz="1600" dirty="0">
                <a:solidFill>
                  <a:prstClr val="black"/>
                </a:solidFill>
              </a:rPr>
              <a:t> </a:t>
            </a:r>
            <a:r>
              <a:rPr lang="es-ES" sz="1600" dirty="0" smtClean="0">
                <a:solidFill>
                  <a:prstClr val="black"/>
                </a:solidFill>
              </a:rPr>
              <a:t>comprensión + cálculo</a:t>
            </a:r>
          </a:p>
          <a:p>
            <a:r>
              <a:rPr lang="es-ES" sz="2800" baseline="-10000" dirty="0">
                <a:solidFill>
                  <a:srgbClr val="004D3A"/>
                </a:solidFill>
              </a:rPr>
              <a:t>➤ </a:t>
            </a:r>
            <a:r>
              <a:rPr lang="es-ES" sz="1600" dirty="0" smtClean="0">
                <a:solidFill>
                  <a:prstClr val="black"/>
                </a:solidFill>
              </a:rPr>
              <a:t>Esenciales </a:t>
            </a:r>
            <a:r>
              <a:rPr lang="es-ES" sz="1600" dirty="0">
                <a:solidFill>
                  <a:srgbClr val="004D3A"/>
                </a:solidFill>
                <a:latin typeface="Segoe UI Symbol" panose="020B0502040204020203" pitchFamily="34" charset="0"/>
              </a:rPr>
              <a:t> ➝</a:t>
            </a:r>
            <a:r>
              <a:rPr lang="es-ES" sz="1600" dirty="0">
                <a:solidFill>
                  <a:prstClr val="black"/>
                </a:solidFill>
              </a:rPr>
              <a:t> </a:t>
            </a:r>
            <a:r>
              <a:rPr lang="es-ES" sz="1600" dirty="0" smtClean="0">
                <a:solidFill>
                  <a:prstClr val="black"/>
                </a:solidFill>
              </a:rPr>
              <a:t>mayor calidad</a:t>
            </a:r>
            <a:endParaRPr lang="es-ES" sz="2000" dirty="0"/>
          </a:p>
        </p:txBody>
      </p:sp>
      <p:cxnSp>
        <p:nvCxnSpPr>
          <p:cNvPr id="19" name="Conector recto 18"/>
          <p:cNvCxnSpPr/>
          <p:nvPr/>
        </p:nvCxnSpPr>
        <p:spPr>
          <a:xfrm>
            <a:off x="2655111" y="2093788"/>
            <a:ext cx="0" cy="419568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 flipH="1">
            <a:off x="2649574" y="2992963"/>
            <a:ext cx="5537" cy="957067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00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Elipse 4"/>
          <p:cNvSpPr/>
          <p:nvPr/>
        </p:nvSpPr>
        <p:spPr>
          <a:xfrm>
            <a:off x="11818935" y="3790952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1800167" y="3821314"/>
            <a:ext cx="492443" cy="65338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Principales</a:t>
            </a:r>
          </a:p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resultados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0" y="456438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 smtClean="0">
                <a:latin typeface="Century Gothic" panose="020B0502020202020204" pitchFamily="34" charset="0"/>
              </a:rPr>
              <a:t>5</a:t>
            </a:r>
            <a:endParaRPr lang="es-ES" sz="2400" b="1" dirty="0">
              <a:latin typeface="Century Gothic" panose="020B05020202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35218" y="498561"/>
            <a:ext cx="5094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>
                <a:solidFill>
                  <a:srgbClr val="004D3A"/>
                </a:solidFill>
                <a:latin typeface="+mj-lt"/>
              </a:rPr>
              <a:t>Informe sobre el sistema de indicadores</a:t>
            </a:r>
            <a:endParaRPr lang="es-ES" sz="2400" dirty="0" smtClean="0">
              <a:solidFill>
                <a:srgbClr val="004D3A"/>
              </a:solidFill>
              <a:latin typeface="+mj-lt"/>
            </a:endParaRPr>
          </a:p>
        </p:txBody>
      </p:sp>
      <p:cxnSp>
        <p:nvCxnSpPr>
          <p:cNvPr id="12" name="Conector recto 11"/>
          <p:cNvCxnSpPr/>
          <p:nvPr/>
        </p:nvCxnSpPr>
        <p:spPr>
          <a:xfrm>
            <a:off x="5529369" y="469966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ángulo 18"/>
          <p:cNvSpPr/>
          <p:nvPr/>
        </p:nvSpPr>
        <p:spPr>
          <a:xfrm>
            <a:off x="70438" y="1868886"/>
            <a:ext cx="12946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</a:pPr>
            <a:r>
              <a:rPr lang="es-ES" sz="1600" dirty="0" smtClean="0">
                <a:solidFill>
                  <a:srgbClr val="004D3A"/>
                </a:solidFill>
              </a:rPr>
              <a:t>Adecuación del panel de indicadores</a:t>
            </a:r>
          </a:p>
        </p:txBody>
      </p:sp>
      <p:sp>
        <p:nvSpPr>
          <p:cNvPr id="21" name="Rectángulo 20"/>
          <p:cNvSpPr/>
          <p:nvPr/>
        </p:nvSpPr>
        <p:spPr>
          <a:xfrm>
            <a:off x="1333676" y="2630499"/>
            <a:ext cx="32584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Valoración individual de indicadores</a:t>
            </a:r>
          </a:p>
        </p:txBody>
      </p:sp>
      <p:graphicFrame>
        <p:nvGraphicFramePr>
          <p:cNvPr id="23" name="Tab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315698"/>
              </p:ext>
            </p:extLst>
          </p:nvPr>
        </p:nvGraphicFramePr>
        <p:xfrm>
          <a:off x="1754097" y="2991245"/>
          <a:ext cx="4743604" cy="1920240"/>
        </p:xfrm>
        <a:graphic>
          <a:graphicData uri="http://schemas.openxmlformats.org/drawingml/2006/table">
            <a:tbl>
              <a:tblPr firstRow="1" firstCol="1" bandRow="1"/>
              <a:tblGrid>
                <a:gridCol w="3399879">
                  <a:extLst>
                    <a:ext uri="{9D8B030D-6E8A-4147-A177-3AD203B41FA5}">
                      <a16:colId xmlns:a16="http://schemas.microsoft.com/office/drawing/2014/main" val="2668549568"/>
                    </a:ext>
                  </a:extLst>
                </a:gridCol>
                <a:gridCol w="268745">
                  <a:extLst>
                    <a:ext uri="{9D8B030D-6E8A-4147-A177-3AD203B41FA5}">
                      <a16:colId xmlns:a16="http://schemas.microsoft.com/office/drawing/2014/main" val="630788860"/>
                    </a:ext>
                  </a:extLst>
                </a:gridCol>
                <a:gridCol w="268745">
                  <a:extLst>
                    <a:ext uri="{9D8B030D-6E8A-4147-A177-3AD203B41FA5}">
                      <a16:colId xmlns:a16="http://schemas.microsoft.com/office/drawing/2014/main" val="2587335518"/>
                    </a:ext>
                  </a:extLst>
                </a:gridCol>
                <a:gridCol w="268745">
                  <a:extLst>
                    <a:ext uri="{9D8B030D-6E8A-4147-A177-3AD203B41FA5}">
                      <a16:colId xmlns:a16="http://schemas.microsoft.com/office/drawing/2014/main" val="680771440"/>
                    </a:ext>
                  </a:extLst>
                </a:gridCol>
                <a:gridCol w="268745">
                  <a:extLst>
                    <a:ext uri="{9D8B030D-6E8A-4147-A177-3AD203B41FA5}">
                      <a16:colId xmlns:a16="http://schemas.microsoft.com/office/drawing/2014/main" val="395797902"/>
                    </a:ext>
                  </a:extLst>
                </a:gridCol>
                <a:gridCol w="268745">
                  <a:extLst>
                    <a:ext uri="{9D8B030D-6E8A-4147-A177-3AD203B41FA5}">
                      <a16:colId xmlns:a16="http://schemas.microsoft.com/office/drawing/2014/main" val="3860223084"/>
                    </a:ext>
                  </a:extLst>
                </a:gridCol>
              </a:tblGrid>
              <a:tr h="12881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 cap="all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C1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C2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C3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C4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C5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643182"/>
                  </a:ext>
                </a:extLst>
              </a:tr>
              <a:tr h="128817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 de formaciones, participantes y aptos en FP para el Empleo.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898007"/>
                  </a:ext>
                </a:extLst>
              </a:tr>
              <a:tr h="25763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Proyecto de necesidades formativas y porcentaje de líneas estratégicas formativas cubiertas con las acciones formativas ofertadas.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1633077"/>
                  </a:ext>
                </a:extLst>
              </a:tr>
              <a:tr h="128817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Tasa de participantes con oferta modular.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6944065"/>
                  </a:ext>
                </a:extLst>
              </a:tr>
              <a:tr h="25763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Existencia de calendario de formación para el empleo con oferta formativa durante todo el año.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4248896"/>
                  </a:ext>
                </a:extLst>
              </a:tr>
              <a:tr h="25763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 de Centros Integrados y/o Número de nuevas instalaciones para impartir formación profesional inicial y para el empleo.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579821"/>
                  </a:ext>
                </a:extLst>
              </a:tr>
              <a:tr h="128817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 de IES que imparten Formación para el Empleo.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9921642"/>
                  </a:ext>
                </a:extLst>
              </a:tr>
              <a:tr h="25763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 de acreditaciones por competencia por experiencia laboral: unidades de competencia y profesionales acreditados.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8151857"/>
                  </a:ext>
                </a:extLst>
              </a:tr>
              <a:tr h="128817">
                <a:tc gridSpan="6"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C1: validez; C2: pertinencia; C3: objetividad; C4: relevancia; C5: claridad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703036"/>
                  </a:ext>
                </a:extLst>
              </a:tr>
            </a:tbl>
          </a:graphicData>
        </a:graphic>
      </p:graphicFrame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972443"/>
              </p:ext>
            </p:extLst>
          </p:nvPr>
        </p:nvGraphicFramePr>
        <p:xfrm>
          <a:off x="5861440" y="1948974"/>
          <a:ext cx="3841733" cy="609600"/>
        </p:xfrm>
        <a:graphic>
          <a:graphicData uri="http://schemas.openxmlformats.org/drawingml/2006/table">
            <a:tbl>
              <a:tblPr firstRow="1" firstCol="1" bandRow="1"/>
              <a:tblGrid>
                <a:gridCol w="1848227">
                  <a:extLst>
                    <a:ext uri="{9D8B030D-6E8A-4147-A177-3AD203B41FA5}">
                      <a16:colId xmlns:a16="http://schemas.microsoft.com/office/drawing/2014/main" val="495326541"/>
                    </a:ext>
                  </a:extLst>
                </a:gridCol>
                <a:gridCol w="332251">
                  <a:extLst>
                    <a:ext uri="{9D8B030D-6E8A-4147-A177-3AD203B41FA5}">
                      <a16:colId xmlns:a16="http://schemas.microsoft.com/office/drawing/2014/main" val="1800433449"/>
                    </a:ext>
                  </a:extLst>
                </a:gridCol>
                <a:gridCol w="332251">
                  <a:extLst>
                    <a:ext uri="{9D8B030D-6E8A-4147-A177-3AD203B41FA5}">
                      <a16:colId xmlns:a16="http://schemas.microsoft.com/office/drawing/2014/main" val="1436927158"/>
                    </a:ext>
                  </a:extLst>
                </a:gridCol>
                <a:gridCol w="332251">
                  <a:extLst>
                    <a:ext uri="{9D8B030D-6E8A-4147-A177-3AD203B41FA5}">
                      <a16:colId xmlns:a16="http://schemas.microsoft.com/office/drawing/2014/main" val="482729794"/>
                    </a:ext>
                  </a:extLst>
                </a:gridCol>
                <a:gridCol w="332251">
                  <a:extLst>
                    <a:ext uri="{9D8B030D-6E8A-4147-A177-3AD203B41FA5}">
                      <a16:colId xmlns:a16="http://schemas.microsoft.com/office/drawing/2014/main" val="2375167009"/>
                    </a:ext>
                  </a:extLst>
                </a:gridCol>
                <a:gridCol w="332251">
                  <a:extLst>
                    <a:ext uri="{9D8B030D-6E8A-4147-A177-3AD203B41FA5}">
                      <a16:colId xmlns:a16="http://schemas.microsoft.com/office/drawing/2014/main" val="828852864"/>
                    </a:ext>
                  </a:extLst>
                </a:gridCol>
                <a:gridCol w="332251">
                  <a:extLst>
                    <a:ext uri="{9D8B030D-6E8A-4147-A177-3AD203B41FA5}">
                      <a16:colId xmlns:a16="http://schemas.microsoft.com/office/drawing/2014/main" val="4292413619"/>
                    </a:ext>
                  </a:extLst>
                </a:gridCol>
              </a:tblGrid>
              <a:tr h="14313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</a:t>
                      </a:r>
                      <a:endParaRPr lang="es-ES" sz="10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C1</a:t>
                      </a:r>
                      <a:endParaRPr lang="es-ES" sz="10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C2</a:t>
                      </a:r>
                      <a:endParaRPr lang="es-ES" sz="10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C3</a:t>
                      </a:r>
                      <a:endParaRPr lang="es-ES" sz="10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C4</a:t>
                      </a:r>
                      <a:endParaRPr lang="es-ES" sz="10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C5</a:t>
                      </a:r>
                      <a:endParaRPr lang="es-ES" sz="10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C6</a:t>
                      </a:r>
                      <a:endParaRPr lang="es-ES" sz="10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182194"/>
                  </a:ext>
                </a:extLst>
              </a:tr>
              <a:tr h="14313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Sistema o panel de indicadores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966252"/>
                  </a:ext>
                </a:extLst>
              </a:tr>
              <a:tr h="299200">
                <a:tc gridSpan="7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C1: Totalidad; C2: Independencia; C3: estructuración; C4: vinculación; C5: acuerdo; C6: dimensionamiento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525094"/>
                  </a:ext>
                </a:extLst>
              </a:tr>
            </a:tbl>
          </a:graphicData>
        </a:graphic>
      </p:graphicFrame>
      <p:cxnSp>
        <p:nvCxnSpPr>
          <p:cNvPr id="27" name="Conector recto 26"/>
          <p:cNvCxnSpPr/>
          <p:nvPr/>
        </p:nvCxnSpPr>
        <p:spPr>
          <a:xfrm>
            <a:off x="5698511" y="1945040"/>
            <a:ext cx="0" cy="419568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ángulo 28"/>
          <p:cNvSpPr/>
          <p:nvPr/>
        </p:nvSpPr>
        <p:spPr>
          <a:xfrm>
            <a:off x="957944" y="1917975"/>
            <a:ext cx="4740568" cy="512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>
              <a:spcBef>
                <a:spcPts val="600"/>
              </a:spcBef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prstClr val="black"/>
                </a:solidFill>
              </a:rPr>
              <a:t>Valoración general del sistema o panel de </a:t>
            </a:r>
            <a:r>
              <a:rPr lang="es-ES" sz="1400" dirty="0" smtClean="0">
                <a:solidFill>
                  <a:prstClr val="black"/>
                </a:solidFill>
              </a:rPr>
              <a:t>indicadores</a:t>
            </a:r>
            <a:endParaRPr lang="es-ES" sz="2400" baseline="-10000" dirty="0">
              <a:solidFill>
                <a:srgbClr val="004D3A"/>
              </a:solidFill>
            </a:endParaRPr>
          </a:p>
          <a:p>
            <a:pPr lvl="0" algn="r">
              <a:spcAft>
                <a:spcPts val="600"/>
              </a:spcAft>
              <a:buClr>
                <a:srgbClr val="004D3A"/>
              </a:buClr>
            </a:pPr>
            <a:r>
              <a:rPr lang="es-ES" sz="20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200" dirty="0">
                <a:solidFill>
                  <a:prstClr val="black"/>
                </a:solidFill>
              </a:rPr>
              <a:t>Faltan hitos y objetivos sobre mejora de </a:t>
            </a:r>
            <a:r>
              <a:rPr lang="es-ES" sz="1200" dirty="0" smtClean="0">
                <a:solidFill>
                  <a:prstClr val="black"/>
                </a:solidFill>
              </a:rPr>
              <a:t>empleabilidad</a:t>
            </a:r>
            <a:endParaRPr lang="es-ES" sz="1200" dirty="0">
              <a:solidFill>
                <a:prstClr val="black"/>
              </a:solidFill>
            </a:endParaRPr>
          </a:p>
        </p:txBody>
      </p:sp>
      <p:cxnSp>
        <p:nvCxnSpPr>
          <p:cNvPr id="30" name="Conector recto 29"/>
          <p:cNvCxnSpPr/>
          <p:nvPr/>
        </p:nvCxnSpPr>
        <p:spPr>
          <a:xfrm>
            <a:off x="1313908" y="1945040"/>
            <a:ext cx="1778" cy="116669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ángulo 33"/>
          <p:cNvSpPr/>
          <p:nvPr/>
        </p:nvSpPr>
        <p:spPr>
          <a:xfrm>
            <a:off x="70438" y="5249959"/>
            <a:ext cx="14243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</a:pPr>
            <a:r>
              <a:rPr lang="es-ES" sz="1600" dirty="0" smtClean="0">
                <a:solidFill>
                  <a:srgbClr val="004D3A"/>
                </a:solidFill>
              </a:rPr>
              <a:t>Propuesta del sistema de indicadores</a:t>
            </a:r>
          </a:p>
        </p:txBody>
      </p:sp>
      <p:graphicFrame>
        <p:nvGraphicFramePr>
          <p:cNvPr id="35" name="Tabl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755836"/>
              </p:ext>
            </p:extLst>
          </p:nvPr>
        </p:nvGraphicFramePr>
        <p:xfrm>
          <a:off x="1635823" y="5337043"/>
          <a:ext cx="5518083" cy="1188720"/>
        </p:xfrm>
        <a:graphic>
          <a:graphicData uri="http://schemas.openxmlformats.org/drawingml/2006/table">
            <a:tbl>
              <a:tblPr firstRow="1" firstCol="1" bandRow="1"/>
              <a:tblGrid>
                <a:gridCol w="812378">
                  <a:extLst>
                    <a:ext uri="{9D8B030D-6E8A-4147-A177-3AD203B41FA5}">
                      <a16:colId xmlns:a16="http://schemas.microsoft.com/office/drawing/2014/main" val="1721548499"/>
                    </a:ext>
                  </a:extLst>
                </a:gridCol>
                <a:gridCol w="788382">
                  <a:extLst>
                    <a:ext uri="{9D8B030D-6E8A-4147-A177-3AD203B41FA5}">
                      <a16:colId xmlns:a16="http://schemas.microsoft.com/office/drawing/2014/main" val="1601559192"/>
                    </a:ext>
                  </a:extLst>
                </a:gridCol>
                <a:gridCol w="794818">
                  <a:extLst>
                    <a:ext uri="{9D8B030D-6E8A-4147-A177-3AD203B41FA5}">
                      <a16:colId xmlns:a16="http://schemas.microsoft.com/office/drawing/2014/main" val="2164214538"/>
                    </a:ext>
                  </a:extLst>
                </a:gridCol>
                <a:gridCol w="794234">
                  <a:extLst>
                    <a:ext uri="{9D8B030D-6E8A-4147-A177-3AD203B41FA5}">
                      <a16:colId xmlns:a16="http://schemas.microsoft.com/office/drawing/2014/main" val="3569544994"/>
                    </a:ext>
                  </a:extLst>
                </a:gridCol>
                <a:gridCol w="783700">
                  <a:extLst>
                    <a:ext uri="{9D8B030D-6E8A-4147-A177-3AD203B41FA5}">
                      <a16:colId xmlns:a16="http://schemas.microsoft.com/office/drawing/2014/main" val="1820679321"/>
                    </a:ext>
                  </a:extLst>
                </a:gridCol>
                <a:gridCol w="817646">
                  <a:extLst>
                    <a:ext uri="{9D8B030D-6E8A-4147-A177-3AD203B41FA5}">
                      <a16:colId xmlns:a16="http://schemas.microsoft.com/office/drawing/2014/main" val="4032311575"/>
                    </a:ext>
                  </a:extLst>
                </a:gridCol>
                <a:gridCol w="726925">
                  <a:extLst>
                    <a:ext uri="{9D8B030D-6E8A-4147-A177-3AD203B41FA5}">
                      <a16:colId xmlns:a16="http://schemas.microsoft.com/office/drawing/2014/main" val="269012322"/>
                    </a:ext>
                  </a:extLst>
                </a:gridCol>
              </a:tblGrid>
              <a:tr h="123678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Tipo de indicadores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687324"/>
                  </a:ext>
                </a:extLst>
              </a:tr>
              <a:tr h="123678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PROCESOs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recursos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realización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resultados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CALIDAD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Satisfacción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iMPACTOS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166708"/>
                  </a:ext>
                </a:extLst>
              </a:tr>
              <a:tr h="13742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Difusión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cap="all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S" sz="100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cap="all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S" sz="100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cap="all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S" sz="100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cap="all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ES" sz="100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cap="all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ES" sz="100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cap="all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ES" sz="100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6359814"/>
                  </a:ext>
                </a:extLst>
              </a:tr>
              <a:tr h="13742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Formación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215923"/>
                  </a:ext>
                </a:extLst>
              </a:tr>
              <a:tr h="13742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Orientación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644282"/>
                  </a:ext>
                </a:extLst>
              </a:tr>
              <a:tr h="13742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Prácticas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89077"/>
                  </a:ext>
                </a:extLst>
              </a:tr>
              <a:tr h="13742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Centros FPE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44448"/>
                  </a:ext>
                </a:extLst>
              </a:tr>
              <a:tr h="13742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9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30226"/>
                  </a:ext>
                </a:extLst>
              </a:tr>
            </a:tbl>
          </a:graphicData>
        </a:graphic>
      </p:graphicFrame>
      <p:cxnSp>
        <p:nvCxnSpPr>
          <p:cNvPr id="36" name="Conector recto 35"/>
          <p:cNvCxnSpPr/>
          <p:nvPr/>
        </p:nvCxnSpPr>
        <p:spPr>
          <a:xfrm>
            <a:off x="1476206" y="5337043"/>
            <a:ext cx="18583" cy="833356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ángulo 38"/>
          <p:cNvSpPr/>
          <p:nvPr/>
        </p:nvSpPr>
        <p:spPr>
          <a:xfrm>
            <a:off x="6464234" y="3571137"/>
            <a:ext cx="12946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</a:pPr>
            <a:r>
              <a:rPr lang="es-ES" sz="1600" dirty="0" smtClean="0">
                <a:solidFill>
                  <a:srgbClr val="004D3A"/>
                </a:solidFill>
              </a:rPr>
              <a:t>Ficha de indicador</a:t>
            </a:r>
          </a:p>
        </p:txBody>
      </p:sp>
      <p:cxnSp>
        <p:nvCxnSpPr>
          <p:cNvPr id="42" name="Conector recto 41"/>
          <p:cNvCxnSpPr/>
          <p:nvPr/>
        </p:nvCxnSpPr>
        <p:spPr>
          <a:xfrm>
            <a:off x="7758928" y="3695515"/>
            <a:ext cx="889" cy="1595421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ángulo 42"/>
          <p:cNvSpPr/>
          <p:nvPr/>
        </p:nvSpPr>
        <p:spPr>
          <a:xfrm>
            <a:off x="7825668" y="3501134"/>
            <a:ext cx="4165053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Clr>
                <a:srgbClr val="004D3A"/>
              </a:buClr>
            </a:pP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prstClr val="black"/>
                </a:solidFill>
              </a:rPr>
              <a:t>Código</a:t>
            </a:r>
            <a:r>
              <a:rPr lang="es-ES" sz="1400" dirty="0">
                <a:solidFill>
                  <a:prstClr val="black"/>
                </a:solidFill>
              </a:rPr>
              <a:t>		</a:t>
            </a: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prstClr val="black"/>
                </a:solidFill>
              </a:rPr>
              <a:t>Unidad medida</a:t>
            </a:r>
          </a:p>
          <a:p>
            <a:pPr lvl="0" algn="just">
              <a:buClr>
                <a:srgbClr val="004D3A"/>
              </a:buClr>
            </a:pP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prstClr val="black"/>
                </a:solidFill>
              </a:rPr>
              <a:t>Denominación</a:t>
            </a:r>
            <a:r>
              <a:rPr lang="es-ES" sz="1400" dirty="0">
                <a:solidFill>
                  <a:prstClr val="black"/>
                </a:solidFill>
              </a:rPr>
              <a:t>	</a:t>
            </a: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prstClr val="black"/>
                </a:solidFill>
              </a:rPr>
              <a:t>Periodicidad</a:t>
            </a:r>
            <a:endParaRPr lang="es-ES" sz="1400" dirty="0">
              <a:solidFill>
                <a:prstClr val="black"/>
              </a:solidFill>
            </a:endParaRPr>
          </a:p>
          <a:p>
            <a:pPr lvl="0" algn="just">
              <a:buClr>
                <a:srgbClr val="004D3A"/>
              </a:buClr>
            </a:pP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prstClr val="black"/>
                </a:solidFill>
              </a:rPr>
              <a:t>Tipo indicador</a:t>
            </a:r>
            <a:r>
              <a:rPr lang="es-ES" sz="1400" dirty="0">
                <a:solidFill>
                  <a:prstClr val="black"/>
                </a:solidFill>
              </a:rPr>
              <a:t>	</a:t>
            </a: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prstClr val="black"/>
                </a:solidFill>
              </a:rPr>
              <a:t>Generación </a:t>
            </a:r>
            <a:r>
              <a:rPr lang="es-ES" sz="1400" dirty="0" err="1" smtClean="0">
                <a:solidFill>
                  <a:prstClr val="black"/>
                </a:solidFill>
              </a:rPr>
              <a:t>info</a:t>
            </a:r>
            <a:r>
              <a:rPr lang="es-ES" sz="1400" dirty="0" smtClean="0">
                <a:solidFill>
                  <a:prstClr val="black"/>
                </a:solidFill>
              </a:rPr>
              <a:t>.</a:t>
            </a:r>
            <a:r>
              <a:rPr lang="es-ES" sz="1400" dirty="0">
                <a:solidFill>
                  <a:prstClr val="black"/>
                </a:solidFill>
              </a:rPr>
              <a:t>	</a:t>
            </a:r>
            <a:endParaRPr lang="es-ES" sz="1400" dirty="0" smtClean="0">
              <a:solidFill>
                <a:prstClr val="black"/>
              </a:solidFill>
            </a:endParaRPr>
          </a:p>
          <a:p>
            <a:pPr lvl="0" algn="just">
              <a:buClr>
                <a:srgbClr val="004D3A"/>
              </a:buClr>
            </a:pP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prstClr val="black"/>
                </a:solidFill>
              </a:rPr>
              <a:t>Ámbito aplicación</a:t>
            </a:r>
            <a:r>
              <a:rPr lang="es-ES" sz="2400" baseline="-10000" dirty="0" smtClean="0">
                <a:solidFill>
                  <a:srgbClr val="004D3A"/>
                </a:solidFill>
              </a:rPr>
              <a:t>	➤</a:t>
            </a:r>
            <a:r>
              <a:rPr lang="es-ES" sz="2400" dirty="0" smtClean="0">
                <a:solidFill>
                  <a:srgbClr val="004D3A"/>
                </a:solidFill>
              </a:rPr>
              <a:t> </a:t>
            </a:r>
            <a:r>
              <a:rPr lang="es-ES" sz="1400" dirty="0" smtClean="0">
                <a:solidFill>
                  <a:prstClr val="black"/>
                </a:solidFill>
              </a:rPr>
              <a:t>Gestor</a:t>
            </a:r>
            <a:endParaRPr lang="es-ES" sz="1400" dirty="0">
              <a:solidFill>
                <a:prstClr val="black"/>
              </a:solidFill>
            </a:endParaRPr>
          </a:p>
          <a:p>
            <a:pPr lvl="0" algn="just">
              <a:buClr>
                <a:srgbClr val="004D3A"/>
              </a:buClr>
            </a:pP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prstClr val="black"/>
                </a:solidFill>
              </a:rPr>
              <a:t>Definición</a:t>
            </a:r>
            <a:r>
              <a:rPr lang="es-ES" sz="1400" dirty="0">
                <a:solidFill>
                  <a:prstClr val="black"/>
                </a:solidFill>
              </a:rPr>
              <a:t>	</a:t>
            </a: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prstClr val="black"/>
                </a:solidFill>
              </a:rPr>
              <a:t>Fuente</a:t>
            </a:r>
          </a:p>
          <a:p>
            <a:pPr lvl="0" algn="just">
              <a:buClr>
                <a:srgbClr val="004D3A"/>
              </a:buClr>
            </a:pP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prstClr val="black"/>
                </a:solidFill>
              </a:rPr>
              <a:t>Justificación</a:t>
            </a:r>
            <a:r>
              <a:rPr lang="es-ES" sz="1400" dirty="0">
                <a:solidFill>
                  <a:prstClr val="black"/>
                </a:solidFill>
              </a:rPr>
              <a:t>	</a:t>
            </a: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prstClr val="black"/>
                </a:solidFill>
              </a:rPr>
              <a:t>Variable desagregación</a:t>
            </a:r>
            <a:endParaRPr lang="es-ES" sz="1400" dirty="0">
              <a:solidFill>
                <a:prstClr val="black"/>
              </a:solidFill>
            </a:endParaRPr>
          </a:p>
          <a:p>
            <a:pPr lvl="0" algn="just">
              <a:buClr>
                <a:srgbClr val="004D3A"/>
              </a:buClr>
            </a:pP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prstClr val="black"/>
                </a:solidFill>
              </a:rPr>
              <a:t>Interpretación</a:t>
            </a:r>
            <a:r>
              <a:rPr lang="es-ES" sz="1400" dirty="0">
                <a:solidFill>
                  <a:prstClr val="black"/>
                </a:solidFill>
              </a:rPr>
              <a:t>	</a:t>
            </a: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prstClr val="black"/>
                </a:solidFill>
              </a:rPr>
              <a:t>Indicador PAE</a:t>
            </a:r>
          </a:p>
          <a:p>
            <a:pPr algn="just">
              <a:buClr>
                <a:srgbClr val="004D3A"/>
              </a:buClr>
            </a:pP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prstClr val="black"/>
                </a:solidFill>
              </a:rPr>
              <a:t>Método cálculo	</a:t>
            </a: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prstClr val="black"/>
                </a:solidFill>
              </a:rPr>
              <a:t>Relación indicador PAE</a:t>
            </a:r>
            <a:endParaRPr lang="es-E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32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Elipse 4"/>
          <p:cNvSpPr/>
          <p:nvPr/>
        </p:nvSpPr>
        <p:spPr>
          <a:xfrm>
            <a:off x="11818934" y="4588941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1890098" y="4561456"/>
            <a:ext cx="338554" cy="77361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000" dirty="0" smtClean="0">
                <a:solidFill>
                  <a:schemeClr val="bg1"/>
                </a:solidFill>
              </a:rPr>
              <a:t>Conclusiones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0" y="456438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 smtClean="0">
                <a:latin typeface="Century Gothic" panose="020B0502020202020204" pitchFamily="34" charset="0"/>
              </a:rPr>
              <a:t>5</a:t>
            </a:r>
            <a:endParaRPr lang="es-ES" sz="2400" b="1" dirty="0">
              <a:latin typeface="Century Gothic" panose="020B05020202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35218" y="498561"/>
            <a:ext cx="5094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>
                <a:solidFill>
                  <a:srgbClr val="004D3A"/>
                </a:solidFill>
                <a:latin typeface="+mj-lt"/>
              </a:rPr>
              <a:t>Informe sobre el sistema de indicadores</a:t>
            </a:r>
            <a:endParaRPr lang="es-ES" sz="2400" dirty="0" smtClean="0">
              <a:solidFill>
                <a:srgbClr val="004D3A"/>
              </a:solidFill>
              <a:latin typeface="+mj-lt"/>
            </a:endParaRPr>
          </a:p>
        </p:txBody>
      </p:sp>
      <p:cxnSp>
        <p:nvCxnSpPr>
          <p:cNvPr id="12" name="Conector recto 11"/>
          <p:cNvCxnSpPr/>
          <p:nvPr/>
        </p:nvCxnSpPr>
        <p:spPr>
          <a:xfrm>
            <a:off x="5529369" y="469966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>
          <a:xfrm>
            <a:off x="1380294" y="2318799"/>
            <a:ext cx="10509804" cy="3549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/>
              <a:t>El Eje </a:t>
            </a:r>
            <a:r>
              <a:rPr lang="es-ES" sz="1200" dirty="0" smtClean="0"/>
              <a:t>2 incluye </a:t>
            </a:r>
            <a:r>
              <a:rPr lang="es-ES" sz="1200" dirty="0"/>
              <a:t>también la Formación Profesional </a:t>
            </a:r>
            <a:r>
              <a:rPr lang="es-ES" sz="1200" dirty="0" smtClean="0"/>
              <a:t>Inicial</a:t>
            </a:r>
            <a:r>
              <a:rPr lang="es-ES" sz="2000" baseline="-10000" dirty="0">
                <a:solidFill>
                  <a:srgbClr val="004D3A"/>
                </a:solidFill>
              </a:rPr>
              <a:t> ➤</a:t>
            </a:r>
            <a:r>
              <a:rPr lang="es-ES" sz="1200" dirty="0" smtClean="0"/>
              <a:t> Dificulta diferenciar tipo </a:t>
            </a:r>
            <a:r>
              <a:rPr lang="es-ES" sz="1200" dirty="0"/>
              <a:t>de formación </a:t>
            </a:r>
            <a:r>
              <a:rPr lang="es-ES" sz="1200" dirty="0" smtClean="0"/>
              <a:t>de las </a:t>
            </a:r>
            <a:r>
              <a:rPr lang="es-ES" sz="1200" dirty="0"/>
              <a:t>áreas de actuación, objetivos estructurales o indicadores.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/>
              <a:t>El </a:t>
            </a:r>
            <a:r>
              <a:rPr lang="es-ES" sz="1200" dirty="0" smtClean="0"/>
              <a:t>Eje referido </a:t>
            </a:r>
            <a:r>
              <a:rPr lang="es-ES" sz="2000" baseline="-10000" dirty="0">
                <a:solidFill>
                  <a:srgbClr val="004D3A"/>
                </a:solidFill>
              </a:rPr>
              <a:t>➤ </a:t>
            </a:r>
            <a:r>
              <a:rPr lang="es-ES" sz="1200" dirty="0" smtClean="0"/>
              <a:t>No </a:t>
            </a:r>
            <a:r>
              <a:rPr lang="es-ES" sz="1200" dirty="0"/>
              <a:t>recoge objetivos como el aumento de la empleabilidad de las personas formadas. 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El Plan </a:t>
            </a:r>
            <a:r>
              <a:rPr lang="es-ES" sz="1200" dirty="0"/>
              <a:t>no cuenta con diferentes indicadores según </a:t>
            </a:r>
            <a:r>
              <a:rPr lang="es-ES" sz="1200" dirty="0" smtClean="0"/>
              <a:t>tipo de FPE</a:t>
            </a:r>
            <a:r>
              <a:rPr lang="es-ES" sz="1200" dirty="0" smtClean="0">
                <a:solidFill>
                  <a:srgbClr val="004D3A"/>
                </a:solidFill>
                <a:latin typeface="Segoe UI Symbol" panose="020B0502040204020203" pitchFamily="34" charset="0"/>
              </a:rPr>
              <a:t>➝ </a:t>
            </a:r>
            <a:r>
              <a:rPr lang="es-ES" sz="1200" dirty="0" smtClean="0"/>
              <a:t>No </a:t>
            </a:r>
            <a:r>
              <a:rPr lang="es-ES" sz="1200" dirty="0"/>
              <a:t>existen indicadores de </a:t>
            </a:r>
            <a:r>
              <a:rPr lang="es-ES" sz="1200" dirty="0" smtClean="0"/>
              <a:t>impacto </a:t>
            </a:r>
            <a:r>
              <a:rPr lang="es-ES" sz="2000" baseline="-10000" dirty="0">
                <a:solidFill>
                  <a:srgbClr val="004D3A"/>
                </a:solidFill>
              </a:rPr>
              <a:t>➤ </a:t>
            </a:r>
            <a:r>
              <a:rPr lang="es-ES" sz="1200" dirty="0" smtClean="0"/>
              <a:t>No </a:t>
            </a:r>
            <a:r>
              <a:rPr lang="es-ES" sz="1200" dirty="0"/>
              <a:t>se pueden enjuiciar realidades </a:t>
            </a:r>
            <a:r>
              <a:rPr lang="es-ES" sz="1200" dirty="0" smtClean="0"/>
              <a:t>del </a:t>
            </a:r>
            <a:r>
              <a:rPr lang="es-ES" sz="1200" dirty="0"/>
              <a:t>proceso formativo. 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/>
              <a:t>El sistema o panel de indicadores no genera información </a:t>
            </a:r>
            <a:r>
              <a:rPr lang="es-ES" sz="1200" dirty="0" smtClean="0"/>
              <a:t>redundante</a:t>
            </a:r>
            <a:r>
              <a:rPr lang="es-ES" sz="2000" baseline="-10000" dirty="0">
                <a:solidFill>
                  <a:srgbClr val="004D3A"/>
                </a:solidFill>
              </a:rPr>
              <a:t> ➤</a:t>
            </a:r>
            <a:r>
              <a:rPr lang="es-ES" sz="1200" dirty="0" smtClean="0"/>
              <a:t> Los </a:t>
            </a:r>
            <a:r>
              <a:rPr lang="es-ES" sz="1200" dirty="0"/>
              <a:t>indicadores son independientes. 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/>
              <a:t>El sistema o panel de indicadores no ha sido acordado con los gestores del Plan de Formación Profesional y Empleo, 2021-2023.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/>
              <a:t>Los indicadores no cuentan con un recopilatorio de sus atributos </a:t>
            </a:r>
            <a:r>
              <a:rPr lang="es-ES" sz="1200" dirty="0" smtClean="0"/>
              <a:t>básicos</a:t>
            </a:r>
            <a:r>
              <a:rPr lang="es-ES" sz="2000" baseline="-10000" dirty="0">
                <a:solidFill>
                  <a:srgbClr val="004D3A"/>
                </a:solidFill>
              </a:rPr>
              <a:t> ➤</a:t>
            </a:r>
            <a:r>
              <a:rPr lang="es-ES" sz="1200" dirty="0">
                <a:solidFill>
                  <a:prstClr val="black"/>
                </a:solidFill>
              </a:rPr>
              <a:t> </a:t>
            </a:r>
            <a:r>
              <a:rPr lang="es-ES" sz="1200" dirty="0" smtClean="0"/>
              <a:t>Esto </a:t>
            </a:r>
            <a:r>
              <a:rPr lang="es-ES" sz="1200" dirty="0"/>
              <a:t>los hace interpretables y poco claros. 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/>
              <a:t>Un número importante de indicadores hace referencia a varios </a:t>
            </a:r>
            <a:r>
              <a:rPr lang="es-ES" sz="1200" dirty="0" smtClean="0"/>
              <a:t>hechos</a:t>
            </a:r>
            <a:r>
              <a:rPr lang="es-ES" sz="2000" baseline="-10000" dirty="0">
                <a:solidFill>
                  <a:srgbClr val="004D3A"/>
                </a:solidFill>
              </a:rPr>
              <a:t> ➤</a:t>
            </a:r>
            <a:r>
              <a:rPr lang="es-ES" sz="1200" dirty="0">
                <a:solidFill>
                  <a:prstClr val="black"/>
                </a:solidFill>
              </a:rPr>
              <a:t> </a:t>
            </a:r>
            <a:r>
              <a:rPr lang="es-ES" sz="1200" dirty="0"/>
              <a:t>M</a:t>
            </a:r>
            <a:r>
              <a:rPr lang="es-ES" sz="1200" dirty="0" smtClean="0"/>
              <a:t>ala </a:t>
            </a:r>
            <a:r>
              <a:rPr lang="es-ES" sz="1200" dirty="0"/>
              <a:t>práctica en materia de indicadores.   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En general los </a:t>
            </a:r>
            <a:r>
              <a:rPr lang="es-ES" sz="1200" dirty="0"/>
              <a:t>hechos vinculados a la FPE son hechos medibles y verificables. 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/>
              <a:t>La mayor parte de los indicadores sí aportan información relevante para conocer, controlar, evaluar y tomar decisiones respecto </a:t>
            </a:r>
            <a:r>
              <a:rPr lang="es-ES" sz="1200" dirty="0" smtClean="0"/>
              <a:t>al Plan.</a:t>
            </a:r>
            <a:endParaRPr lang="es-ES" sz="1200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El </a:t>
            </a:r>
            <a:r>
              <a:rPr lang="es-ES" sz="1200" dirty="0"/>
              <a:t>número de indicadores destinados a evaluar el Plan </a:t>
            </a:r>
            <a:r>
              <a:rPr lang="es-ES" sz="1200" dirty="0" smtClean="0"/>
              <a:t>es </a:t>
            </a:r>
            <a:r>
              <a:rPr lang="es-ES" sz="1200" dirty="0"/>
              <a:t>limitado para conocer todas las realidades del proceso formativo. </a:t>
            </a:r>
          </a:p>
        </p:txBody>
      </p:sp>
    </p:spTree>
    <p:extLst>
      <p:ext uri="{BB962C8B-B14F-4D97-AF65-F5344CB8AC3E}">
        <p14:creationId xmlns:p14="http://schemas.microsoft.com/office/powerpoint/2010/main" val="408195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Elipse 4"/>
          <p:cNvSpPr/>
          <p:nvPr/>
        </p:nvSpPr>
        <p:spPr>
          <a:xfrm>
            <a:off x="11818933" y="5386930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1818933" y="5459843"/>
            <a:ext cx="492443" cy="58124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Recomen</a:t>
            </a:r>
          </a:p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daciones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0" y="456438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 smtClean="0">
                <a:latin typeface="Century Gothic" panose="020B0502020202020204" pitchFamily="34" charset="0"/>
              </a:rPr>
              <a:t>5</a:t>
            </a:r>
            <a:endParaRPr lang="es-ES" sz="2400" b="1" dirty="0">
              <a:latin typeface="Century Gothic" panose="020B05020202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35218" y="498561"/>
            <a:ext cx="5094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>
                <a:solidFill>
                  <a:srgbClr val="004D3A"/>
                </a:solidFill>
                <a:latin typeface="+mj-lt"/>
              </a:rPr>
              <a:t>Informe sobre el sistema de indicadores</a:t>
            </a:r>
            <a:endParaRPr lang="es-ES" sz="2400" dirty="0" smtClean="0">
              <a:solidFill>
                <a:srgbClr val="004D3A"/>
              </a:solidFill>
              <a:latin typeface="+mj-lt"/>
            </a:endParaRPr>
          </a:p>
        </p:txBody>
      </p:sp>
      <p:cxnSp>
        <p:nvCxnSpPr>
          <p:cNvPr id="12" name="Conector recto 11"/>
          <p:cNvCxnSpPr/>
          <p:nvPr/>
        </p:nvCxnSpPr>
        <p:spPr>
          <a:xfrm>
            <a:off x="5529369" y="469966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/>
          <p:cNvSpPr/>
          <p:nvPr/>
        </p:nvSpPr>
        <p:spPr>
          <a:xfrm>
            <a:off x="766326" y="2241834"/>
            <a:ext cx="9952387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/>
              <a:t>Diferenciar de forma clara qué indicadores enjuician aspectos de la Formación Profesional Inicial y qué indicadores enjuician aspectos de la FPE.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Recoger </a:t>
            </a:r>
            <a:r>
              <a:rPr lang="es-ES" sz="1400" dirty="0"/>
              <a:t>en los objetivos estructurales la mejora de la empleabilidad o del acceso al empleo de las personas formadas.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Elaborar </a:t>
            </a:r>
            <a:r>
              <a:rPr lang="es-ES" sz="1400" dirty="0"/>
              <a:t>indicadores que recorran toda la intervención (aplicación de recursos, realizaciones derivadas de dicha aplicación, resultados obtenidos con las realizaciones e impactos generados por los resultados), para así lograr que el sistema o panel de indicadores sea más robusto y que recoja en su totalidad todos los aspectos que deben ser seguidos y/o evaluados.</a:t>
            </a:r>
          </a:p>
          <a:p>
            <a:pPr marL="342900" lvl="0" indent="-342900" algn="just">
              <a:spcBef>
                <a:spcPts val="600"/>
              </a:spcBef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Adoptar el </a:t>
            </a:r>
            <a:r>
              <a:rPr lang="es-ES" sz="1400" dirty="0"/>
              <a:t>sistema de indicadores del Plan Anual de Evaluación (</a:t>
            </a:r>
            <a:r>
              <a:rPr lang="es-ES" sz="1400" dirty="0" smtClean="0"/>
              <a:t>PAE) de la  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</a:t>
            </a:r>
            <a:r>
              <a:rPr lang="es-ES" sz="2000" dirty="0" smtClean="0">
                <a:solidFill>
                  <a:srgbClr val="004D3A"/>
                </a:solidFill>
              </a:rPr>
              <a:t> </a:t>
            </a:r>
            <a:r>
              <a:rPr lang="es-ES" sz="1200" dirty="0" smtClean="0"/>
              <a:t>Calidad</a:t>
            </a:r>
          </a:p>
          <a:p>
            <a:pPr lvl="0" algn="just">
              <a:buClr>
                <a:srgbClr val="004D3A"/>
              </a:buClr>
            </a:pPr>
            <a:r>
              <a:rPr lang="es-ES" sz="1200" dirty="0" smtClean="0"/>
              <a:t>						         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</a:t>
            </a:r>
            <a:r>
              <a:rPr lang="es-ES" sz="2000" dirty="0" smtClean="0">
                <a:solidFill>
                  <a:srgbClr val="004D3A"/>
                </a:solidFill>
              </a:rPr>
              <a:t> </a:t>
            </a:r>
            <a:r>
              <a:rPr lang="es-ES" sz="1200" dirty="0"/>
              <a:t>I</a:t>
            </a:r>
            <a:r>
              <a:rPr lang="es-ES" sz="1200" dirty="0" smtClean="0"/>
              <a:t>mpacto</a:t>
            </a:r>
          </a:p>
          <a:p>
            <a:pPr lvl="0" algn="just">
              <a:buClr>
                <a:srgbClr val="004D3A"/>
              </a:buClr>
            </a:pPr>
            <a:r>
              <a:rPr lang="es-ES" sz="1200" dirty="0"/>
              <a:t>	</a:t>
            </a:r>
            <a:r>
              <a:rPr lang="es-ES" sz="1200" dirty="0" smtClean="0"/>
              <a:t>	</a:t>
            </a:r>
            <a:r>
              <a:rPr lang="es-ES" sz="2000" baseline="-10000" dirty="0">
                <a:solidFill>
                  <a:srgbClr val="004D3A"/>
                </a:solidFill>
              </a:rPr>
              <a:t> </a:t>
            </a:r>
            <a:r>
              <a:rPr lang="es-ES" sz="2000" baseline="-10000" dirty="0" smtClean="0">
                <a:solidFill>
                  <a:srgbClr val="004D3A"/>
                </a:solidFill>
              </a:rPr>
              <a:t>				        ➤</a:t>
            </a:r>
            <a:r>
              <a:rPr lang="es-ES" sz="2000" dirty="0" smtClean="0">
                <a:solidFill>
                  <a:srgbClr val="004D3A"/>
                </a:solidFill>
              </a:rPr>
              <a:t> </a:t>
            </a:r>
            <a:r>
              <a:rPr lang="es-ES" sz="1200" dirty="0" smtClean="0"/>
              <a:t>Eficacia</a:t>
            </a:r>
          </a:p>
          <a:p>
            <a:pPr lvl="0" algn="just">
              <a:spcAft>
                <a:spcPts val="600"/>
              </a:spcAft>
              <a:buClr>
                <a:srgbClr val="004D3A"/>
              </a:buClr>
            </a:pPr>
            <a:r>
              <a:rPr lang="es-ES" sz="1200" dirty="0"/>
              <a:t>	</a:t>
            </a:r>
            <a:r>
              <a:rPr lang="es-ES" sz="1200" dirty="0" smtClean="0"/>
              <a:t>					         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</a:t>
            </a:r>
            <a:r>
              <a:rPr lang="es-ES" sz="2000" dirty="0" smtClean="0">
                <a:solidFill>
                  <a:srgbClr val="004D3A"/>
                </a:solidFill>
              </a:rPr>
              <a:t> </a:t>
            </a:r>
            <a:r>
              <a:rPr lang="es-ES" sz="1200" dirty="0" smtClean="0"/>
              <a:t>Eficiencia</a:t>
            </a:r>
            <a:endParaRPr lang="es-ES" sz="1200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Establecer </a:t>
            </a:r>
            <a:r>
              <a:rPr lang="es-ES" sz="1400" dirty="0"/>
              <a:t>un método </a:t>
            </a:r>
            <a:r>
              <a:rPr lang="es-ES" sz="1400" dirty="0" smtClean="0"/>
              <a:t>de </a:t>
            </a:r>
            <a:r>
              <a:rPr lang="es-ES" sz="1400" dirty="0"/>
              <a:t>trabajo </a:t>
            </a:r>
            <a:r>
              <a:rPr lang="es-ES" sz="1400" dirty="0" smtClean="0"/>
              <a:t>colaborativo </a:t>
            </a:r>
            <a:r>
              <a:rPr lang="es-ES" sz="2400" baseline="-10000" dirty="0">
                <a:solidFill>
                  <a:srgbClr val="004D3A"/>
                </a:solidFill>
              </a:rPr>
              <a:t>➤ </a:t>
            </a:r>
            <a:r>
              <a:rPr lang="es-ES" sz="1400" dirty="0" smtClean="0"/>
              <a:t>Entre organismo </a:t>
            </a:r>
            <a:r>
              <a:rPr lang="es-ES" sz="1400" dirty="0"/>
              <a:t>encargado de la elaboración del Plan y </a:t>
            </a:r>
            <a:r>
              <a:rPr lang="es-ES" sz="1400" dirty="0" smtClean="0"/>
              <a:t>gestores </a:t>
            </a:r>
            <a:r>
              <a:rPr lang="es-ES" sz="1400" dirty="0"/>
              <a:t>del mismo.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Elaborar </a:t>
            </a:r>
            <a:r>
              <a:rPr lang="es-ES" sz="1400" dirty="0"/>
              <a:t>un indicador por cada hecho que se pretende </a:t>
            </a:r>
            <a:r>
              <a:rPr lang="es-ES" sz="1400" dirty="0" smtClean="0"/>
              <a:t>medir</a:t>
            </a:r>
            <a:r>
              <a:rPr lang="es-ES" sz="2400" baseline="-10000" dirty="0">
                <a:solidFill>
                  <a:srgbClr val="004D3A"/>
                </a:solidFill>
              </a:rPr>
              <a:t> ➤ </a:t>
            </a:r>
            <a:r>
              <a:rPr lang="es-ES" sz="1400" dirty="0" smtClean="0"/>
              <a:t>Evitar indicadores que midan </a:t>
            </a:r>
            <a:r>
              <a:rPr lang="es-ES" sz="1400" dirty="0"/>
              <a:t>diferentes hechos </a:t>
            </a:r>
            <a:r>
              <a:rPr lang="es-ES" sz="1400" dirty="0" smtClean="0"/>
              <a:t>y naturaleza</a:t>
            </a:r>
            <a:r>
              <a:rPr lang="es-ES" sz="1400" dirty="0"/>
              <a:t>. 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Elaborar </a:t>
            </a:r>
            <a:r>
              <a:rPr lang="es-ES" sz="1400" dirty="0"/>
              <a:t>una ficha de indicadores para cada uno de ellos</a:t>
            </a:r>
            <a:r>
              <a:rPr lang="es-ES" sz="1400" dirty="0" smtClean="0"/>
              <a:t>.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7579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Elipse 4"/>
          <p:cNvSpPr/>
          <p:nvPr/>
        </p:nvSpPr>
        <p:spPr>
          <a:xfrm>
            <a:off x="11818937" y="2194974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1895283" y="2170623"/>
            <a:ext cx="338554" cy="77040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000" dirty="0" smtClean="0">
                <a:solidFill>
                  <a:schemeClr val="bg1"/>
                </a:solidFill>
              </a:rPr>
              <a:t>Presentación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435218" y="498561"/>
            <a:ext cx="67675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rgbClr val="004D3A"/>
                </a:solidFill>
                <a:latin typeface="+mj-lt"/>
              </a:rPr>
              <a:t>Evaluación de la calidad, eficacia, eficiencia e impacto</a:t>
            </a:r>
          </a:p>
        </p:txBody>
      </p:sp>
      <p:cxnSp>
        <p:nvCxnSpPr>
          <p:cNvPr id="10" name="Conector recto 9"/>
          <p:cNvCxnSpPr/>
          <p:nvPr/>
        </p:nvCxnSpPr>
        <p:spPr>
          <a:xfrm>
            <a:off x="7202776" y="498560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15"/>
          <p:cNvSpPr/>
          <p:nvPr/>
        </p:nvSpPr>
        <p:spPr>
          <a:xfrm>
            <a:off x="0" y="530733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 smtClean="0">
                <a:latin typeface="Century Gothic" panose="020B0502020202020204" pitchFamily="34" charset="0"/>
              </a:rPr>
              <a:t>6</a:t>
            </a:r>
            <a:endParaRPr lang="es-ES" sz="2400" b="1" dirty="0">
              <a:latin typeface="Century Gothic" panose="020B0502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838203" y="1294991"/>
            <a:ext cx="6346371" cy="3780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600" dirty="0" smtClean="0"/>
              <a:t>Objetivo </a:t>
            </a: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600" dirty="0" smtClean="0"/>
              <a:t>Conocer los resultados de la FPE en La Rioja 2017-2021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600" dirty="0" smtClean="0"/>
              <a:t>Sistema FPE de La Rioja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</a:pPr>
            <a:r>
              <a:rPr lang="es-ES" sz="1600" baseline="-10000" dirty="0">
                <a:solidFill>
                  <a:srgbClr val="004D3A"/>
                </a:solidFill>
              </a:rPr>
              <a:t>	</a:t>
            </a: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600" dirty="0" smtClean="0">
                <a:solidFill>
                  <a:prstClr val="black"/>
                </a:solidFill>
              </a:rPr>
              <a:t>Dimensión FPE en La Rioja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</a:pPr>
            <a:endParaRPr lang="es-ES" sz="1600" dirty="0">
              <a:solidFill>
                <a:prstClr val="black"/>
              </a:solidFill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</a:pPr>
            <a:endParaRPr lang="es-ES" sz="1600" dirty="0" smtClean="0">
              <a:solidFill>
                <a:prstClr val="black"/>
              </a:solidFill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</a:pPr>
            <a:endParaRPr lang="es-ES" sz="1600" dirty="0">
              <a:solidFill>
                <a:prstClr val="black"/>
              </a:solidFill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</a:pPr>
            <a:endParaRPr lang="es-ES" sz="1600" dirty="0" smtClean="0">
              <a:solidFill>
                <a:prstClr val="black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</a:pPr>
            <a:endParaRPr lang="es-ES" sz="1600" baseline="-10000" dirty="0" smtClean="0">
              <a:solidFill>
                <a:srgbClr val="004D3A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</a:pPr>
            <a:r>
              <a:rPr lang="es-ES" sz="1600" baseline="-10000" dirty="0">
                <a:solidFill>
                  <a:srgbClr val="004D3A"/>
                </a:solidFill>
              </a:rPr>
              <a:t>	</a:t>
            </a:r>
            <a:r>
              <a:rPr lang="es-ES" sz="2400" baseline="-10000" dirty="0">
                <a:solidFill>
                  <a:srgbClr val="004D3A"/>
                </a:solidFill>
              </a:rPr>
              <a:t>➤ </a:t>
            </a:r>
            <a:r>
              <a:rPr lang="es-ES" sz="1600" dirty="0" smtClean="0">
                <a:solidFill>
                  <a:prstClr val="black"/>
                </a:solidFill>
              </a:rPr>
              <a:t>Distribución por familia profesional</a:t>
            </a:r>
          </a:p>
          <a:p>
            <a:pPr algn="just">
              <a:spcAft>
                <a:spcPts val="600"/>
              </a:spcAft>
              <a:buClr>
                <a:srgbClr val="004D3A"/>
              </a:buClr>
            </a:pPr>
            <a:r>
              <a:rPr lang="es-ES" sz="1600" dirty="0">
                <a:solidFill>
                  <a:prstClr val="black"/>
                </a:solidFill>
              </a:rPr>
              <a:t>	</a:t>
            </a:r>
            <a:r>
              <a:rPr lang="es-ES" sz="1600" dirty="0" smtClean="0">
                <a:solidFill>
                  <a:prstClr val="black"/>
                </a:solidFill>
              </a:rPr>
              <a:t> </a:t>
            </a:r>
            <a:r>
              <a:rPr lang="es-ES" sz="1600" dirty="0">
                <a:solidFill>
                  <a:srgbClr val="004D3A"/>
                </a:solidFill>
                <a:latin typeface="Segoe UI Symbol" panose="020B0502040204020203" pitchFamily="34" charset="0"/>
              </a:rPr>
              <a:t>➝ </a:t>
            </a:r>
            <a:r>
              <a:rPr lang="es-ES" sz="1200" dirty="0" smtClean="0">
                <a:solidFill>
                  <a:prstClr val="black"/>
                </a:solidFill>
              </a:rPr>
              <a:t>Centros de la Rioja baja oferta formativa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002448"/>
              </p:ext>
            </p:extLst>
          </p:nvPr>
        </p:nvGraphicFramePr>
        <p:xfrm>
          <a:off x="4871831" y="1928055"/>
          <a:ext cx="3379998" cy="1455951"/>
        </p:xfrm>
        <a:graphic>
          <a:graphicData uri="http://schemas.openxmlformats.org/drawingml/2006/table">
            <a:tbl>
              <a:tblPr firstRow="1" firstCol="1" bandRow="1"/>
              <a:tblGrid>
                <a:gridCol w="2399799">
                  <a:extLst>
                    <a:ext uri="{9D8B030D-6E8A-4147-A177-3AD203B41FA5}">
                      <a16:colId xmlns:a16="http://schemas.microsoft.com/office/drawing/2014/main" val="1061760151"/>
                    </a:ext>
                  </a:extLst>
                </a:gridCol>
                <a:gridCol w="980199">
                  <a:extLst>
                    <a:ext uri="{9D8B030D-6E8A-4147-A177-3AD203B41FA5}">
                      <a16:colId xmlns:a16="http://schemas.microsoft.com/office/drawing/2014/main" val="528148270"/>
                    </a:ext>
                  </a:extLst>
                </a:gridCol>
              </a:tblGrid>
              <a:tr h="20799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cap="all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Tejido formativo</a:t>
                      </a:r>
                      <a:endParaRPr lang="es-ES" sz="10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</a:t>
                      </a:r>
                      <a:endParaRPr lang="es-ES" sz="10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669276"/>
                  </a:ext>
                </a:extLst>
              </a:tr>
              <a:tr h="207993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Centros de Formación</a:t>
                      </a:r>
                      <a:endParaRPr lang="es-ES" sz="10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</a:t>
                      </a:r>
                      <a:endParaRPr lang="es-ES" sz="100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4285316"/>
                  </a:ext>
                </a:extLst>
              </a:tr>
              <a:tr h="207993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Entidades Formativas</a:t>
                      </a:r>
                      <a:endParaRPr lang="es-ES" sz="10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  <a:endParaRPr lang="es-ES" sz="100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5662355"/>
                  </a:ext>
                </a:extLst>
              </a:tr>
              <a:tr h="207993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Familias profesionales</a:t>
                      </a:r>
                      <a:endParaRPr lang="es-ES" sz="10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s-ES" sz="100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79612"/>
                  </a:ext>
                </a:extLst>
              </a:tr>
              <a:tr h="207993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Áreas Profesionales</a:t>
                      </a:r>
                      <a:endParaRPr lang="es-ES" sz="10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  <a:endParaRPr lang="es-ES" sz="100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823090"/>
                  </a:ext>
                </a:extLst>
              </a:tr>
              <a:tr h="207993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Especialidades formativas</a:t>
                      </a:r>
                      <a:endParaRPr lang="es-ES" sz="10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168</a:t>
                      </a:r>
                      <a:endParaRPr lang="es-ES" sz="100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987678"/>
                  </a:ext>
                </a:extLst>
              </a:tr>
              <a:tr h="207993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Especialidades formativas agregadas</a:t>
                      </a:r>
                      <a:endParaRPr lang="es-ES" sz="10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956</a:t>
                      </a:r>
                      <a:endParaRPr lang="es-ES" sz="10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658695"/>
                  </a:ext>
                </a:extLst>
              </a:tr>
            </a:tbl>
          </a:graphicData>
        </a:graphic>
      </p:graphicFrame>
      <p:cxnSp>
        <p:nvCxnSpPr>
          <p:cNvPr id="14" name="Conector recto 13"/>
          <p:cNvCxnSpPr/>
          <p:nvPr/>
        </p:nvCxnSpPr>
        <p:spPr>
          <a:xfrm>
            <a:off x="4633751" y="1928055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Gráfico 14"/>
          <p:cNvGraphicFramePr/>
          <p:nvPr>
            <p:extLst>
              <p:ext uri="{D42A27DB-BD31-4B8C-83A1-F6EECF244321}">
                <p14:modId xmlns:p14="http://schemas.microsoft.com/office/powerpoint/2010/main" val="3205446726"/>
              </p:ext>
            </p:extLst>
          </p:nvPr>
        </p:nvGraphicFramePr>
        <p:xfrm>
          <a:off x="1650630" y="2482909"/>
          <a:ext cx="2408774" cy="1602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Gráfico 16"/>
          <p:cNvGraphicFramePr/>
          <p:nvPr>
            <p:extLst>
              <p:ext uri="{D42A27DB-BD31-4B8C-83A1-F6EECF244321}">
                <p14:modId xmlns:p14="http://schemas.microsoft.com/office/powerpoint/2010/main" val="2569084901"/>
              </p:ext>
            </p:extLst>
          </p:nvPr>
        </p:nvGraphicFramePr>
        <p:xfrm>
          <a:off x="5206453" y="4418177"/>
          <a:ext cx="3080719" cy="2017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8" name="Conector recto 17"/>
          <p:cNvCxnSpPr/>
          <p:nvPr/>
        </p:nvCxnSpPr>
        <p:spPr>
          <a:xfrm>
            <a:off x="5062912" y="4418177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9"/>
          <p:cNvSpPr/>
          <p:nvPr/>
        </p:nvSpPr>
        <p:spPr>
          <a:xfrm>
            <a:off x="8753183" y="3448681"/>
            <a:ext cx="3065754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</a:pPr>
            <a:r>
              <a:rPr lang="es-ES" sz="2400" baseline="-10000" dirty="0">
                <a:solidFill>
                  <a:srgbClr val="004D3A"/>
                </a:solidFill>
              </a:rPr>
              <a:t>➤ </a:t>
            </a:r>
            <a:r>
              <a:rPr lang="es-ES" sz="1600" dirty="0">
                <a:solidFill>
                  <a:prstClr val="black"/>
                </a:solidFill>
              </a:rPr>
              <a:t>Distribución territorial</a:t>
            </a:r>
          </a:p>
          <a:p>
            <a:pPr lvl="0" algn="just">
              <a:buClr>
                <a:srgbClr val="004D3A"/>
              </a:buClr>
            </a:pPr>
            <a:r>
              <a:rPr lang="es-ES" sz="1600" dirty="0" smtClean="0">
                <a:solidFill>
                  <a:srgbClr val="004D3A"/>
                </a:solidFill>
                <a:latin typeface="Segoe UI Symbol" panose="020B0502040204020203" pitchFamily="34" charset="0"/>
              </a:rPr>
              <a:t>➝ </a:t>
            </a:r>
            <a:r>
              <a:rPr lang="es-ES" sz="1200" dirty="0">
                <a:solidFill>
                  <a:prstClr val="black"/>
                </a:solidFill>
              </a:rPr>
              <a:t>17 municipios con FPE</a:t>
            </a:r>
          </a:p>
          <a:p>
            <a:pPr lvl="0" algn="just">
              <a:spcAft>
                <a:spcPts val="600"/>
              </a:spcAft>
              <a:buClr>
                <a:srgbClr val="004D3A"/>
              </a:buClr>
            </a:pPr>
            <a:r>
              <a:rPr lang="es-ES" sz="1600" dirty="0" smtClean="0">
                <a:solidFill>
                  <a:srgbClr val="004D3A"/>
                </a:solidFill>
                <a:latin typeface="Segoe UI Symbol" panose="020B0502040204020203" pitchFamily="34" charset="0"/>
              </a:rPr>
              <a:t>➝ </a:t>
            </a:r>
            <a:r>
              <a:rPr lang="es-ES" sz="1200" dirty="0">
                <a:solidFill>
                  <a:prstClr val="black"/>
                </a:solidFill>
              </a:rPr>
              <a:t>Logroño concentra </a:t>
            </a:r>
            <a:r>
              <a:rPr lang="es-ES" sz="1200" dirty="0" smtClean="0">
                <a:solidFill>
                  <a:prstClr val="black"/>
                </a:solidFill>
              </a:rPr>
              <a:t>la FPE de La Rioja con</a:t>
            </a:r>
          </a:p>
          <a:p>
            <a:pPr lvl="0" algn="just">
              <a:spcAft>
                <a:spcPts val="600"/>
              </a:spcAft>
              <a:buClr>
                <a:srgbClr val="004D3A"/>
              </a:buClr>
            </a:pPr>
            <a:r>
              <a:rPr lang="es-ES" sz="1200" dirty="0">
                <a:solidFill>
                  <a:prstClr val="black"/>
                </a:solidFill>
              </a:rPr>
              <a:t>	</a:t>
            </a:r>
            <a:r>
              <a:rPr lang="es-ES" sz="1200" dirty="0" smtClean="0">
                <a:solidFill>
                  <a:prstClr val="black"/>
                </a:solidFill>
              </a:rPr>
              <a:t>56</a:t>
            </a:r>
            <a:r>
              <a:rPr lang="es-ES" sz="1200" dirty="0">
                <a:solidFill>
                  <a:prstClr val="black"/>
                </a:solidFill>
              </a:rPr>
              <a:t>% </a:t>
            </a:r>
            <a:r>
              <a:rPr lang="es-ES" sz="1200" dirty="0" smtClean="0">
                <a:solidFill>
                  <a:prstClr val="black"/>
                </a:solidFill>
              </a:rPr>
              <a:t>centros</a:t>
            </a:r>
          </a:p>
          <a:p>
            <a:pPr lvl="0" algn="just">
              <a:spcAft>
                <a:spcPts val="600"/>
              </a:spcAft>
              <a:buClr>
                <a:srgbClr val="004D3A"/>
              </a:buClr>
            </a:pPr>
            <a:r>
              <a:rPr lang="es-ES" sz="1200" dirty="0">
                <a:solidFill>
                  <a:prstClr val="black"/>
                </a:solidFill>
              </a:rPr>
              <a:t>	</a:t>
            </a:r>
            <a:r>
              <a:rPr lang="es-ES" sz="1200" dirty="0" smtClean="0">
                <a:solidFill>
                  <a:prstClr val="black"/>
                </a:solidFill>
              </a:rPr>
              <a:t>68</a:t>
            </a:r>
            <a:r>
              <a:rPr lang="es-ES" sz="1200" dirty="0">
                <a:solidFill>
                  <a:prstClr val="black"/>
                </a:solidFill>
              </a:rPr>
              <a:t>% acciones formativas.</a:t>
            </a:r>
          </a:p>
        </p:txBody>
      </p:sp>
    </p:spTree>
    <p:extLst>
      <p:ext uri="{BB962C8B-B14F-4D97-AF65-F5344CB8AC3E}">
        <p14:creationId xmlns:p14="http://schemas.microsoft.com/office/powerpoint/2010/main" val="291050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Elipse 9"/>
          <p:cNvSpPr/>
          <p:nvPr/>
        </p:nvSpPr>
        <p:spPr>
          <a:xfrm>
            <a:off x="11818937" y="2194974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12" name="Elipse 11"/>
          <p:cNvSpPr/>
          <p:nvPr/>
        </p:nvSpPr>
        <p:spPr>
          <a:xfrm>
            <a:off x="11818936" y="2992963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14" name="Elipse 13"/>
          <p:cNvSpPr/>
          <p:nvPr/>
        </p:nvSpPr>
        <p:spPr>
          <a:xfrm>
            <a:off x="11818935" y="3790952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15" name="Elipse 14"/>
          <p:cNvSpPr/>
          <p:nvPr/>
        </p:nvSpPr>
        <p:spPr>
          <a:xfrm>
            <a:off x="11818934" y="4588941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16" name="Elipse 15"/>
          <p:cNvSpPr/>
          <p:nvPr/>
        </p:nvSpPr>
        <p:spPr>
          <a:xfrm>
            <a:off x="11818933" y="5386930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21" name="Rectángulo 20"/>
          <p:cNvSpPr/>
          <p:nvPr/>
        </p:nvSpPr>
        <p:spPr>
          <a:xfrm>
            <a:off x="6071247" y="2347947"/>
            <a:ext cx="13820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  <a:latin typeface="+mj-lt"/>
              </a:rPr>
              <a:t>Presentación</a:t>
            </a:r>
          </a:p>
        </p:txBody>
      </p:sp>
      <p:sp>
        <p:nvSpPr>
          <p:cNvPr id="22" name="Rectángulo 21"/>
          <p:cNvSpPr/>
          <p:nvPr/>
        </p:nvSpPr>
        <p:spPr>
          <a:xfrm>
            <a:off x="6071247" y="3171834"/>
            <a:ext cx="2339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  <a:latin typeface="+mj-lt"/>
              </a:rPr>
              <a:t>Enfoque metodológico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6071247" y="3995721"/>
            <a:ext cx="2200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  <a:latin typeface="+mj-lt"/>
              </a:rPr>
              <a:t>Principales resultados</a:t>
            </a:r>
          </a:p>
        </p:txBody>
      </p:sp>
      <p:sp>
        <p:nvSpPr>
          <p:cNvPr id="24" name="Rectángulo 23"/>
          <p:cNvSpPr/>
          <p:nvPr/>
        </p:nvSpPr>
        <p:spPr>
          <a:xfrm>
            <a:off x="6071247" y="4819608"/>
            <a:ext cx="14029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  <a:latin typeface="+mj-lt"/>
              </a:rPr>
              <a:t>Conclusiones</a:t>
            </a:r>
          </a:p>
        </p:txBody>
      </p:sp>
      <p:sp>
        <p:nvSpPr>
          <p:cNvPr id="25" name="Rectángulo 24"/>
          <p:cNvSpPr/>
          <p:nvPr/>
        </p:nvSpPr>
        <p:spPr>
          <a:xfrm>
            <a:off x="6071247" y="5643495"/>
            <a:ext cx="18723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  <a:latin typeface="+mj-lt"/>
              </a:rPr>
              <a:t>Recomendaciones</a:t>
            </a:r>
          </a:p>
        </p:txBody>
      </p:sp>
      <p:sp>
        <p:nvSpPr>
          <p:cNvPr id="26" name="Rectángulo 25"/>
          <p:cNvSpPr/>
          <p:nvPr/>
        </p:nvSpPr>
        <p:spPr>
          <a:xfrm>
            <a:off x="1740388" y="3261938"/>
            <a:ext cx="271183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ES" sz="3200" dirty="0" smtClean="0">
                <a:solidFill>
                  <a:srgbClr val="004D3A"/>
                </a:solidFill>
                <a:latin typeface="+mj-lt"/>
              </a:rPr>
              <a:t>Estructura</a:t>
            </a:r>
          </a:p>
          <a:p>
            <a:pPr algn="r"/>
            <a:r>
              <a:rPr lang="es-ES" sz="3200" dirty="0" smtClean="0">
                <a:solidFill>
                  <a:srgbClr val="004D3A"/>
                </a:solidFill>
                <a:latin typeface="+mj-lt"/>
              </a:rPr>
              <a:t>de los informes</a:t>
            </a:r>
          </a:p>
        </p:txBody>
      </p:sp>
      <p:cxnSp>
        <p:nvCxnSpPr>
          <p:cNvPr id="28" name="Conector recto 27"/>
          <p:cNvCxnSpPr/>
          <p:nvPr/>
        </p:nvCxnSpPr>
        <p:spPr>
          <a:xfrm>
            <a:off x="5320145" y="2194974"/>
            <a:ext cx="9237" cy="3919031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76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Rectángulo 9"/>
          <p:cNvSpPr/>
          <p:nvPr/>
        </p:nvSpPr>
        <p:spPr>
          <a:xfrm>
            <a:off x="435218" y="498561"/>
            <a:ext cx="67675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rgbClr val="004D3A"/>
                </a:solidFill>
                <a:latin typeface="+mj-lt"/>
              </a:rPr>
              <a:t>Evaluación de la calidad, eficacia, eficiencia e impacto</a:t>
            </a:r>
          </a:p>
        </p:txBody>
      </p:sp>
      <p:cxnSp>
        <p:nvCxnSpPr>
          <p:cNvPr id="11" name="Conector recto 10"/>
          <p:cNvCxnSpPr/>
          <p:nvPr/>
        </p:nvCxnSpPr>
        <p:spPr>
          <a:xfrm>
            <a:off x="7202776" y="498560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16"/>
          <p:cNvSpPr/>
          <p:nvPr/>
        </p:nvSpPr>
        <p:spPr>
          <a:xfrm>
            <a:off x="0" y="530733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 smtClean="0">
                <a:latin typeface="Century Gothic" panose="020B0502020202020204" pitchFamily="34" charset="0"/>
              </a:rPr>
              <a:t>6</a:t>
            </a:r>
            <a:endParaRPr lang="es-ES" sz="2400" b="1" dirty="0">
              <a:latin typeface="Century Gothic" panose="020B0502020202020204" pitchFamily="34" charset="0"/>
            </a:endParaRPr>
          </a:p>
        </p:txBody>
      </p:sp>
      <p:sp>
        <p:nvSpPr>
          <p:cNvPr id="6" name="Elipse 5"/>
          <p:cNvSpPr/>
          <p:nvPr/>
        </p:nvSpPr>
        <p:spPr>
          <a:xfrm>
            <a:off x="11818936" y="2992963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7" name="CuadroTexto 6"/>
          <p:cNvSpPr txBox="1"/>
          <p:nvPr/>
        </p:nvSpPr>
        <p:spPr>
          <a:xfrm>
            <a:off x="11794681" y="2956231"/>
            <a:ext cx="492443" cy="81208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Informe</a:t>
            </a:r>
          </a:p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metodológico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401887" y="1766984"/>
            <a:ext cx="10392794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Propósito 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/>
              <a:t>Diseñar un proceso evaluativo que proporcione información útil.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Enfoque 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/>
              <a:t>Apoyo </a:t>
            </a:r>
            <a:r>
              <a:rPr lang="es-ES" sz="1400" dirty="0"/>
              <a:t>a la decisión, participación, globalidad, pragmatismo y fiabilidad</a:t>
            </a:r>
            <a:r>
              <a:rPr lang="es-ES" sz="1400" dirty="0" smtClean="0"/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Marco temporal </a:t>
            </a:r>
            <a:r>
              <a:rPr lang="es-ES" sz="2000" baseline="-10000" dirty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prstClr val="black"/>
                </a:solidFill>
              </a:rPr>
              <a:t>2017-2021</a:t>
            </a: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endParaRPr lang="es-ES" sz="100" dirty="0" smtClean="0"/>
          </a:p>
          <a:p>
            <a:pPr marL="342900" indent="-342900" algn="just">
              <a:spcBef>
                <a:spcPts val="600"/>
              </a:spcBef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Fuentes de información  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    </a:t>
            </a:r>
            <a:r>
              <a:rPr lang="es-ES" sz="1400" dirty="0" smtClean="0">
                <a:solidFill>
                  <a:prstClr val="black"/>
                </a:solidFill>
              </a:rPr>
              <a:t>Información primaria	</a:t>
            </a:r>
            <a:r>
              <a:rPr lang="es-ES" sz="1400" dirty="0" smtClean="0">
                <a:solidFill>
                  <a:srgbClr val="004D3A"/>
                </a:solidFill>
                <a:latin typeface="Segoe UI Symbol" panose="020B0502040204020203" pitchFamily="34" charset="0"/>
              </a:rPr>
              <a:t>➝ </a:t>
            </a:r>
            <a:r>
              <a:rPr lang="es-ES" sz="1400" dirty="0" smtClean="0">
                <a:solidFill>
                  <a:prstClr val="black"/>
                </a:solidFill>
              </a:rPr>
              <a:t>&gt; 200 entrevistas.</a:t>
            </a:r>
          </a:p>
          <a:p>
            <a:pPr lvl="0" algn="just">
              <a:buClr>
                <a:srgbClr val="004D3A"/>
              </a:buClr>
            </a:pPr>
            <a:r>
              <a:rPr lang="es-ES" sz="1400" dirty="0" smtClean="0">
                <a:solidFill>
                  <a:srgbClr val="004D3A"/>
                </a:solidFill>
                <a:latin typeface="Segoe UI Symbol" panose="020B0502040204020203" pitchFamily="34" charset="0"/>
              </a:rPr>
              <a:t>			</a:t>
            </a:r>
            <a:r>
              <a:rPr lang="es-ES" sz="1400" dirty="0">
                <a:solidFill>
                  <a:srgbClr val="004D3A"/>
                </a:solidFill>
                <a:latin typeface="Segoe UI Symbol" panose="020B0502040204020203" pitchFamily="34" charset="0"/>
              </a:rPr>
              <a:t>	</a:t>
            </a:r>
            <a:r>
              <a:rPr lang="es-ES" sz="1400" dirty="0" smtClean="0">
                <a:solidFill>
                  <a:srgbClr val="004D3A"/>
                </a:solidFill>
                <a:latin typeface="Segoe UI Symbol" panose="020B0502040204020203" pitchFamily="34" charset="0"/>
              </a:rPr>
              <a:t>	➝ </a:t>
            </a:r>
            <a:r>
              <a:rPr lang="es-ES" sz="1400" dirty="0">
                <a:solidFill>
                  <a:prstClr val="black"/>
                </a:solidFill>
              </a:rPr>
              <a:t>&gt;</a:t>
            </a:r>
            <a:r>
              <a:rPr lang="es-ES" sz="1400" dirty="0" smtClean="0">
                <a:solidFill>
                  <a:prstClr val="black"/>
                </a:solidFill>
              </a:rPr>
              <a:t> 2.200 encuestas</a:t>
            </a:r>
          </a:p>
          <a:p>
            <a:pPr algn="just">
              <a:buClr>
                <a:srgbClr val="004D3A"/>
              </a:buClr>
            </a:pPr>
            <a:r>
              <a:rPr lang="es-ES" sz="1400" dirty="0">
                <a:solidFill>
                  <a:srgbClr val="004D3A"/>
                </a:solidFill>
                <a:latin typeface="Segoe UI Symbol" panose="020B0502040204020203" pitchFamily="34" charset="0"/>
              </a:rPr>
              <a:t>				 </a:t>
            </a:r>
            <a:r>
              <a:rPr lang="es-ES" sz="1400" dirty="0" smtClean="0">
                <a:solidFill>
                  <a:srgbClr val="004D3A"/>
                </a:solidFill>
                <a:latin typeface="Segoe UI Symbol" panose="020B0502040204020203" pitchFamily="34" charset="0"/>
              </a:rPr>
              <a:t>	➝ </a:t>
            </a:r>
            <a:r>
              <a:rPr lang="es-ES" sz="1400" dirty="0" smtClean="0">
                <a:solidFill>
                  <a:prstClr val="black"/>
                </a:solidFill>
              </a:rPr>
              <a:t>Observaciones sobre terreno de 25 centros de formación</a:t>
            </a:r>
            <a:endParaRPr lang="es-ES" sz="1400" dirty="0">
              <a:solidFill>
                <a:prstClr val="black"/>
              </a:solidFill>
            </a:endParaRPr>
          </a:p>
          <a:p>
            <a:pPr algn="just">
              <a:spcAft>
                <a:spcPts val="600"/>
              </a:spcAft>
              <a:buClr>
                <a:srgbClr val="004D3A"/>
              </a:buClr>
            </a:pPr>
            <a:r>
              <a:rPr lang="es-ES" sz="1400" dirty="0">
                <a:solidFill>
                  <a:srgbClr val="004D3A"/>
                </a:solidFill>
                <a:latin typeface="Segoe UI Symbol" panose="020B0502040204020203" pitchFamily="34" charset="0"/>
              </a:rPr>
              <a:t>				 </a:t>
            </a:r>
            <a:r>
              <a:rPr lang="es-ES" sz="1400" dirty="0" smtClean="0">
                <a:solidFill>
                  <a:srgbClr val="004D3A"/>
                </a:solidFill>
                <a:latin typeface="Segoe UI Symbol" panose="020B0502040204020203" pitchFamily="34" charset="0"/>
              </a:rPr>
              <a:t>	➝ </a:t>
            </a:r>
            <a:r>
              <a:rPr lang="es-ES" sz="1400" dirty="0" smtClean="0">
                <a:solidFill>
                  <a:prstClr val="black"/>
                </a:solidFill>
              </a:rPr>
              <a:t>4 mesas de trabajo con participación de agentes implicados</a:t>
            </a:r>
            <a:endParaRPr lang="es-ES" sz="1400" dirty="0">
              <a:solidFill>
                <a:prstClr val="black"/>
              </a:solidFill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  <a:buClr>
                <a:srgbClr val="004D3A"/>
              </a:buClr>
            </a:pPr>
            <a:r>
              <a:rPr lang="es-ES" sz="2000" baseline="-10000" dirty="0">
                <a:solidFill>
                  <a:srgbClr val="004D3A"/>
                </a:solidFill>
              </a:rPr>
              <a:t>		 </a:t>
            </a:r>
            <a:r>
              <a:rPr lang="es-ES" sz="2000" dirty="0" smtClean="0">
                <a:solidFill>
                  <a:srgbClr val="004D3A"/>
                </a:solidFill>
              </a:rPr>
              <a:t>     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    </a:t>
            </a:r>
            <a:r>
              <a:rPr lang="es-ES" sz="1400" dirty="0">
                <a:solidFill>
                  <a:prstClr val="black"/>
                </a:solidFill>
              </a:rPr>
              <a:t>Información </a:t>
            </a:r>
            <a:r>
              <a:rPr lang="es-ES" sz="1400" dirty="0" smtClean="0">
                <a:solidFill>
                  <a:prstClr val="black"/>
                </a:solidFill>
              </a:rPr>
              <a:t>secundaria	</a:t>
            </a:r>
            <a:r>
              <a:rPr lang="es-ES" sz="1400" dirty="0" smtClean="0">
                <a:solidFill>
                  <a:srgbClr val="004D3A"/>
                </a:solidFill>
                <a:latin typeface="Segoe UI Symbol" panose="020B0502040204020203" pitchFamily="34" charset="0"/>
              </a:rPr>
              <a:t>➝ </a:t>
            </a:r>
            <a:r>
              <a:rPr lang="es-E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SIGFE-EVAFOR, Plan FP+E 2016-19, Plan FP y Empleo 21-23, etc.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  <a:buClr>
                <a:srgbClr val="004D3A"/>
              </a:buClr>
            </a:pPr>
            <a:endParaRPr lang="es-ES" sz="1400" dirty="0" smtClean="0"/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/>
              <a:t>Técnicas de análisis	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/>
              <a:t>Análisis del discurso</a:t>
            </a:r>
            <a:r>
              <a:rPr lang="es-ES" sz="2000" baseline="-10000" dirty="0" smtClean="0">
                <a:solidFill>
                  <a:srgbClr val="004D3A"/>
                </a:solidFill>
              </a:rPr>
              <a:t>	➤ </a:t>
            </a:r>
            <a:r>
              <a:rPr lang="es-ES" sz="1400" dirty="0" smtClean="0">
                <a:solidFill>
                  <a:prstClr val="black"/>
                </a:solidFill>
              </a:rPr>
              <a:t>Estudio de casos	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prstClr val="black"/>
                </a:solidFill>
              </a:rPr>
              <a:t>Análisis </a:t>
            </a:r>
            <a:r>
              <a:rPr lang="es-ES" sz="1400" dirty="0" err="1" smtClean="0">
                <a:solidFill>
                  <a:prstClr val="black"/>
                </a:solidFill>
              </a:rPr>
              <a:t>contrafactual</a:t>
            </a:r>
            <a:endParaRPr lang="es-ES" sz="1400" dirty="0" smtClean="0">
              <a:solidFill>
                <a:prstClr val="black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</a:pPr>
            <a:r>
              <a:rPr lang="es-ES" sz="2000" baseline="-10000" dirty="0">
                <a:solidFill>
                  <a:srgbClr val="004D3A"/>
                </a:solidFill>
              </a:rPr>
              <a:t>		</a:t>
            </a:r>
            <a:r>
              <a:rPr lang="es-ES" sz="2000" baseline="-10000" dirty="0" smtClean="0">
                <a:solidFill>
                  <a:srgbClr val="004D3A"/>
                </a:solidFill>
              </a:rPr>
              <a:t> ➤ </a:t>
            </a:r>
            <a:r>
              <a:rPr lang="es-ES" sz="1400" dirty="0" smtClean="0">
                <a:solidFill>
                  <a:prstClr val="black"/>
                </a:solidFill>
              </a:rPr>
              <a:t>Análisis estadístico	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prstClr val="black"/>
                </a:solidFill>
              </a:rPr>
              <a:t>Análisis coste-beneficio </a:t>
            </a:r>
            <a:endParaRPr lang="es-ES" sz="1400" dirty="0" smtClean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endParaRPr lang="es-ES" sz="1400" dirty="0" smtClean="0"/>
          </a:p>
        </p:txBody>
      </p:sp>
      <p:cxnSp>
        <p:nvCxnSpPr>
          <p:cNvPr id="9" name="Conector recto 8"/>
          <p:cNvCxnSpPr/>
          <p:nvPr/>
        </p:nvCxnSpPr>
        <p:spPr>
          <a:xfrm>
            <a:off x="3583214" y="3151276"/>
            <a:ext cx="16329" cy="1449752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254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Rectángulo 8"/>
          <p:cNvSpPr/>
          <p:nvPr/>
        </p:nvSpPr>
        <p:spPr>
          <a:xfrm>
            <a:off x="435218" y="498561"/>
            <a:ext cx="67675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rgbClr val="004D3A"/>
                </a:solidFill>
                <a:latin typeface="+mj-lt"/>
              </a:rPr>
              <a:t>Evaluación de la calidad, eficacia, eficiencia e impacto</a:t>
            </a:r>
          </a:p>
        </p:txBody>
      </p:sp>
      <p:cxnSp>
        <p:nvCxnSpPr>
          <p:cNvPr id="10" name="Conector recto 9"/>
          <p:cNvCxnSpPr/>
          <p:nvPr/>
        </p:nvCxnSpPr>
        <p:spPr>
          <a:xfrm>
            <a:off x="7202776" y="498560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/>
          <p:cNvSpPr/>
          <p:nvPr/>
        </p:nvSpPr>
        <p:spPr>
          <a:xfrm>
            <a:off x="0" y="530733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 smtClean="0">
                <a:latin typeface="Century Gothic" panose="020B0502020202020204" pitchFamily="34" charset="0"/>
              </a:rPr>
              <a:t>6</a:t>
            </a:r>
            <a:endParaRPr lang="es-ES" sz="2400" b="1" dirty="0">
              <a:latin typeface="Century Gothic" panose="020B0502020202020204" pitchFamily="34" charset="0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11818935" y="3790952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11800167" y="3821314"/>
            <a:ext cx="492443" cy="65338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Principales</a:t>
            </a:r>
          </a:p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resultados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35218" y="1000579"/>
            <a:ext cx="878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</a:rPr>
              <a:t>Calidad</a:t>
            </a:r>
            <a:endParaRPr lang="es-ES" dirty="0"/>
          </a:p>
        </p:txBody>
      </p:sp>
      <p:sp>
        <p:nvSpPr>
          <p:cNvPr id="12" name="Rectángulo 11"/>
          <p:cNvSpPr/>
          <p:nvPr/>
        </p:nvSpPr>
        <p:spPr>
          <a:xfrm>
            <a:off x="4300821" y="2535162"/>
            <a:ext cx="880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</a:rPr>
              <a:t>Eficacia</a:t>
            </a:r>
            <a:endParaRPr lang="es-ES" dirty="0"/>
          </a:p>
        </p:txBody>
      </p:sp>
      <p:sp>
        <p:nvSpPr>
          <p:cNvPr id="14" name="Rectángulo 13"/>
          <p:cNvSpPr/>
          <p:nvPr/>
        </p:nvSpPr>
        <p:spPr>
          <a:xfrm>
            <a:off x="435218" y="2507276"/>
            <a:ext cx="1062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</a:rPr>
              <a:t>Eficiencia</a:t>
            </a:r>
            <a:endParaRPr lang="es-ES" dirty="0"/>
          </a:p>
        </p:txBody>
      </p:sp>
      <p:sp>
        <p:nvSpPr>
          <p:cNvPr id="15" name="Rectángulo 14"/>
          <p:cNvSpPr/>
          <p:nvPr/>
        </p:nvSpPr>
        <p:spPr>
          <a:xfrm>
            <a:off x="4579346" y="3985914"/>
            <a:ext cx="953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004D3A"/>
                </a:solidFill>
              </a:rPr>
              <a:t>Impacto</a:t>
            </a:r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>
            <a:off x="1313985" y="1031356"/>
            <a:ext cx="45769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s-ES" sz="2000" baseline="-10000" dirty="0">
                <a:solidFill>
                  <a:srgbClr val="004D3A"/>
                </a:solidFill>
              </a:rPr>
              <a:t> </a:t>
            </a:r>
            <a:r>
              <a:rPr lang="es-ES" sz="2000" dirty="0" smtClean="0">
                <a:solidFill>
                  <a:srgbClr val="004D3A"/>
                </a:solidFill>
              </a:rPr>
              <a:t>      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prstClr val="black"/>
                </a:solidFill>
              </a:rPr>
              <a:t>De las acciones formativas	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/>
              <a:t>De los centros</a:t>
            </a:r>
            <a:endParaRPr lang="es-ES" sz="2000" baseline="-10000" dirty="0">
              <a:solidFill>
                <a:srgbClr val="004D3A"/>
              </a:solidFill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167447"/>
              </p:ext>
            </p:extLst>
          </p:nvPr>
        </p:nvGraphicFramePr>
        <p:xfrm>
          <a:off x="4172745" y="1369910"/>
          <a:ext cx="3981719" cy="856593"/>
        </p:xfrm>
        <a:graphic>
          <a:graphicData uri="http://schemas.openxmlformats.org/drawingml/2006/table">
            <a:tbl>
              <a:tblPr firstRow="1" firstCol="1" bandRow="1"/>
              <a:tblGrid>
                <a:gridCol w="690497">
                  <a:extLst>
                    <a:ext uri="{9D8B030D-6E8A-4147-A177-3AD203B41FA5}">
                      <a16:colId xmlns:a16="http://schemas.microsoft.com/office/drawing/2014/main" val="2636342213"/>
                    </a:ext>
                  </a:extLst>
                </a:gridCol>
                <a:gridCol w="300810">
                  <a:extLst>
                    <a:ext uri="{9D8B030D-6E8A-4147-A177-3AD203B41FA5}">
                      <a16:colId xmlns:a16="http://schemas.microsoft.com/office/drawing/2014/main" val="1212450225"/>
                    </a:ext>
                  </a:extLst>
                </a:gridCol>
                <a:gridCol w="450814">
                  <a:extLst>
                    <a:ext uri="{9D8B030D-6E8A-4147-A177-3AD203B41FA5}">
                      <a16:colId xmlns:a16="http://schemas.microsoft.com/office/drawing/2014/main" val="3063646555"/>
                    </a:ext>
                  </a:extLst>
                </a:gridCol>
                <a:gridCol w="450814">
                  <a:extLst>
                    <a:ext uri="{9D8B030D-6E8A-4147-A177-3AD203B41FA5}">
                      <a16:colId xmlns:a16="http://schemas.microsoft.com/office/drawing/2014/main" val="1637270576"/>
                    </a:ext>
                  </a:extLst>
                </a:gridCol>
                <a:gridCol w="421055">
                  <a:extLst>
                    <a:ext uri="{9D8B030D-6E8A-4147-A177-3AD203B41FA5}">
                      <a16:colId xmlns:a16="http://schemas.microsoft.com/office/drawing/2014/main" val="3151733285"/>
                    </a:ext>
                  </a:extLst>
                </a:gridCol>
                <a:gridCol w="421055">
                  <a:extLst>
                    <a:ext uri="{9D8B030D-6E8A-4147-A177-3AD203B41FA5}">
                      <a16:colId xmlns:a16="http://schemas.microsoft.com/office/drawing/2014/main" val="1402836707"/>
                    </a:ext>
                  </a:extLst>
                </a:gridCol>
                <a:gridCol w="431912">
                  <a:extLst>
                    <a:ext uri="{9D8B030D-6E8A-4147-A177-3AD203B41FA5}">
                      <a16:colId xmlns:a16="http://schemas.microsoft.com/office/drawing/2014/main" val="4119235212"/>
                    </a:ext>
                  </a:extLst>
                </a:gridCol>
                <a:gridCol w="431912">
                  <a:extLst>
                    <a:ext uri="{9D8B030D-6E8A-4147-A177-3AD203B41FA5}">
                      <a16:colId xmlns:a16="http://schemas.microsoft.com/office/drawing/2014/main" val="965068166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211983026"/>
                    </a:ext>
                  </a:extLst>
                </a:gridCol>
              </a:tblGrid>
              <a:tr h="96492">
                <a:tc row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300" cap="all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grupos de participantes</a:t>
                      </a:r>
                      <a:endParaRPr lang="es-ES" sz="6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300" cap="all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general</a:t>
                      </a:r>
                      <a:endParaRPr lang="es-ES" sz="6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ELEMENTOS EVALUADOS</a:t>
                      </a:r>
                      <a:endParaRPr lang="es-ES" sz="10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143768"/>
                  </a:ext>
                </a:extLst>
              </a:tr>
              <a:tr h="7630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3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Localización</a:t>
                      </a:r>
                      <a:endParaRPr lang="es-ES" sz="6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3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Instalaciones</a:t>
                      </a:r>
                      <a:endParaRPr lang="es-ES" sz="6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3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Mobiliario</a:t>
                      </a:r>
                      <a:endParaRPr lang="es-ES" sz="6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3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Equipamiento informático</a:t>
                      </a:r>
                      <a:endParaRPr lang="es-ES" sz="6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3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Software</a:t>
                      </a:r>
                      <a:endParaRPr lang="es-ES" sz="6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3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Accesibilidad</a:t>
                      </a:r>
                      <a:endParaRPr lang="es-ES" sz="6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3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Salubridad y seguridad</a:t>
                      </a:r>
                      <a:endParaRPr lang="es-ES" sz="6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960179"/>
                  </a:ext>
                </a:extLst>
              </a:tr>
              <a:tr h="21896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6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Alumnado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5377741"/>
                  </a:ext>
                </a:extLst>
              </a:tr>
              <a:tr h="21896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6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Docentes</a:t>
                      </a:r>
                      <a:endParaRPr lang="es-ES" sz="80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7958350"/>
                  </a:ext>
                </a:extLst>
              </a:tr>
              <a:tr h="22055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6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Representante de EEFF</a:t>
                      </a:r>
                      <a:endParaRPr lang="es-ES" sz="8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8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2015887"/>
                  </a:ext>
                </a:extLst>
              </a:tr>
            </a:tbl>
          </a:graphicData>
        </a:graphic>
      </p:graphicFrame>
      <p:graphicFrame>
        <p:nvGraphicFramePr>
          <p:cNvPr id="16" name="Tab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5707"/>
              </p:ext>
            </p:extLst>
          </p:nvPr>
        </p:nvGraphicFramePr>
        <p:xfrm>
          <a:off x="582099" y="1369910"/>
          <a:ext cx="3344393" cy="1029756"/>
        </p:xfrm>
        <a:graphic>
          <a:graphicData uri="http://schemas.openxmlformats.org/drawingml/2006/table">
            <a:tbl>
              <a:tblPr firstRow="1" firstCol="1" bandRow="1"/>
              <a:tblGrid>
                <a:gridCol w="836801">
                  <a:extLst>
                    <a:ext uri="{9D8B030D-6E8A-4147-A177-3AD203B41FA5}">
                      <a16:colId xmlns:a16="http://schemas.microsoft.com/office/drawing/2014/main" val="4259701869"/>
                    </a:ext>
                  </a:extLst>
                </a:gridCol>
                <a:gridCol w="293565">
                  <a:extLst>
                    <a:ext uri="{9D8B030D-6E8A-4147-A177-3AD203B41FA5}">
                      <a16:colId xmlns:a16="http://schemas.microsoft.com/office/drawing/2014/main" val="1993945742"/>
                    </a:ext>
                  </a:extLst>
                </a:gridCol>
                <a:gridCol w="368712">
                  <a:extLst>
                    <a:ext uri="{9D8B030D-6E8A-4147-A177-3AD203B41FA5}">
                      <a16:colId xmlns:a16="http://schemas.microsoft.com/office/drawing/2014/main" val="225706774"/>
                    </a:ext>
                  </a:extLst>
                </a:gridCol>
                <a:gridCol w="368361">
                  <a:extLst>
                    <a:ext uri="{9D8B030D-6E8A-4147-A177-3AD203B41FA5}">
                      <a16:colId xmlns:a16="http://schemas.microsoft.com/office/drawing/2014/main" val="3276074115"/>
                    </a:ext>
                  </a:extLst>
                </a:gridCol>
                <a:gridCol w="368009">
                  <a:extLst>
                    <a:ext uri="{9D8B030D-6E8A-4147-A177-3AD203B41FA5}">
                      <a16:colId xmlns:a16="http://schemas.microsoft.com/office/drawing/2014/main" val="2214665785"/>
                    </a:ext>
                  </a:extLst>
                </a:gridCol>
                <a:gridCol w="368009">
                  <a:extLst>
                    <a:ext uri="{9D8B030D-6E8A-4147-A177-3AD203B41FA5}">
                      <a16:colId xmlns:a16="http://schemas.microsoft.com/office/drawing/2014/main" val="3560294614"/>
                    </a:ext>
                  </a:extLst>
                </a:gridCol>
                <a:gridCol w="370468">
                  <a:extLst>
                    <a:ext uri="{9D8B030D-6E8A-4147-A177-3AD203B41FA5}">
                      <a16:colId xmlns:a16="http://schemas.microsoft.com/office/drawing/2014/main" val="4133643648"/>
                    </a:ext>
                  </a:extLst>
                </a:gridCol>
                <a:gridCol w="370468">
                  <a:extLst>
                    <a:ext uri="{9D8B030D-6E8A-4147-A177-3AD203B41FA5}">
                      <a16:colId xmlns:a16="http://schemas.microsoft.com/office/drawing/2014/main" val="1808751959"/>
                    </a:ext>
                  </a:extLst>
                </a:gridCol>
              </a:tblGrid>
              <a:tr h="91690">
                <a:tc row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300" cap="all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grupos de participantes</a:t>
                      </a:r>
                      <a:endParaRPr lang="es-ES" sz="6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84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300" cap="all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general</a:t>
                      </a:r>
                      <a:endParaRPr lang="es-ES" sz="6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84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300" cap="all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ADECUACIÓN/</a:t>
                      </a:r>
                      <a:endParaRPr lang="es-ES" sz="6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300" cap="all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eXPECTATIVAS</a:t>
                      </a:r>
                      <a:endParaRPr lang="es-ES" sz="6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84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ASPECTOS EVALUADOS</a:t>
                      </a:r>
                      <a:endParaRPr lang="es-ES" sz="10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8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981710"/>
                  </a:ext>
                </a:extLst>
              </a:tr>
              <a:tr h="13436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3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Nivel del contenido de aprendizaje</a:t>
                      </a:r>
                      <a:endParaRPr lang="es-ES" sz="7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3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Método de enseñanza</a:t>
                      </a:r>
                      <a:endParaRPr lang="es-ES" sz="7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3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Materiales utilizados</a:t>
                      </a:r>
                      <a:endParaRPr lang="es-ES" sz="7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3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Duración de la acción formativa</a:t>
                      </a:r>
                      <a:endParaRPr lang="es-ES" sz="7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3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Instalaciones y equipamiento </a:t>
                      </a:r>
                      <a:endParaRPr lang="es-ES" sz="7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480050"/>
                  </a:ext>
                </a:extLst>
              </a:tr>
              <a:tr h="261972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Alumnado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7,67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7,63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7,62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7,81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832297"/>
                  </a:ext>
                </a:extLst>
              </a:tr>
              <a:tr h="261972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7,68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9021282"/>
                  </a:ext>
                </a:extLst>
              </a:tr>
              <a:tr h="261972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Representante de EEFF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7,95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6912544"/>
                  </a:ext>
                </a:extLst>
              </a:tr>
            </a:tbl>
          </a:graphicData>
        </a:graphic>
      </p:graphicFrame>
      <p:graphicFrame>
        <p:nvGraphicFramePr>
          <p:cNvPr id="17" name="Gráfico 16"/>
          <p:cNvGraphicFramePr/>
          <p:nvPr>
            <p:extLst>
              <p:ext uri="{D42A27DB-BD31-4B8C-83A1-F6EECF244321}">
                <p14:modId xmlns:p14="http://schemas.microsoft.com/office/powerpoint/2010/main" val="2056238332"/>
              </p:ext>
            </p:extLst>
          </p:nvPr>
        </p:nvGraphicFramePr>
        <p:xfrm>
          <a:off x="8141094" y="2516442"/>
          <a:ext cx="3381874" cy="14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Rectángulo 17"/>
          <p:cNvSpPr/>
          <p:nvPr/>
        </p:nvSpPr>
        <p:spPr>
          <a:xfrm>
            <a:off x="4021613" y="2914841"/>
            <a:ext cx="197634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Tasa de éxito </a:t>
            </a:r>
            <a:r>
              <a:rPr lang="es-ES" sz="1600" baseline="-10000" dirty="0" smtClean="0">
                <a:solidFill>
                  <a:srgbClr val="004D3A"/>
                </a:solidFill>
              </a:rPr>
              <a:t>➤ </a:t>
            </a:r>
            <a:endParaRPr lang="es-ES" sz="1600" baseline="-10000" dirty="0">
              <a:solidFill>
                <a:srgbClr val="004D3A"/>
              </a:solidFill>
            </a:endParaRPr>
          </a:p>
        </p:txBody>
      </p:sp>
      <p:graphicFrame>
        <p:nvGraphicFramePr>
          <p:cNvPr id="20" name="Gráfico 19"/>
          <p:cNvGraphicFramePr/>
          <p:nvPr>
            <p:extLst>
              <p:ext uri="{D42A27DB-BD31-4B8C-83A1-F6EECF244321}">
                <p14:modId xmlns:p14="http://schemas.microsoft.com/office/powerpoint/2010/main" val="2254611273"/>
              </p:ext>
            </p:extLst>
          </p:nvPr>
        </p:nvGraphicFramePr>
        <p:xfrm>
          <a:off x="5508277" y="2517467"/>
          <a:ext cx="2628000" cy="14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Gráfico 18"/>
          <p:cNvGraphicFramePr/>
          <p:nvPr>
            <p:extLst>
              <p:ext uri="{D42A27DB-BD31-4B8C-83A1-F6EECF244321}">
                <p14:modId xmlns:p14="http://schemas.microsoft.com/office/powerpoint/2010/main" val="1564097272"/>
              </p:ext>
            </p:extLst>
          </p:nvPr>
        </p:nvGraphicFramePr>
        <p:xfrm>
          <a:off x="1872003" y="2594465"/>
          <a:ext cx="2628000" cy="14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Gráfico 20"/>
          <p:cNvGraphicFramePr/>
          <p:nvPr>
            <p:extLst>
              <p:ext uri="{D42A27DB-BD31-4B8C-83A1-F6EECF244321}">
                <p14:modId xmlns:p14="http://schemas.microsoft.com/office/powerpoint/2010/main" val="1595855646"/>
              </p:ext>
            </p:extLst>
          </p:nvPr>
        </p:nvGraphicFramePr>
        <p:xfrm>
          <a:off x="1792660" y="3919357"/>
          <a:ext cx="2628000" cy="14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2" name="Gráfico 21"/>
          <p:cNvGraphicFramePr/>
          <p:nvPr>
            <p:extLst>
              <p:ext uri="{D42A27DB-BD31-4B8C-83A1-F6EECF244321}">
                <p14:modId xmlns:p14="http://schemas.microsoft.com/office/powerpoint/2010/main" val="1057171241"/>
              </p:ext>
            </p:extLst>
          </p:nvPr>
        </p:nvGraphicFramePr>
        <p:xfrm>
          <a:off x="1788172" y="5366874"/>
          <a:ext cx="2628000" cy="14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3" name="Rectángulo 22"/>
          <p:cNvSpPr/>
          <p:nvPr/>
        </p:nvSpPr>
        <p:spPr>
          <a:xfrm>
            <a:off x="430601" y="2794288"/>
            <a:ext cx="209716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buClr>
                <a:srgbClr val="004D3A"/>
              </a:buClr>
            </a:pPr>
            <a:r>
              <a:rPr lang="es-ES" sz="1200" dirty="0" smtClean="0"/>
              <a:t>Fondos dedicados </a:t>
            </a:r>
            <a:r>
              <a:rPr lang="es-ES" sz="1600" baseline="-10000" dirty="0" smtClean="0">
                <a:solidFill>
                  <a:srgbClr val="004D3A"/>
                </a:solidFill>
              </a:rPr>
              <a:t>➤ </a:t>
            </a:r>
            <a:endParaRPr lang="es-ES" sz="1600" baseline="-10000" dirty="0">
              <a:solidFill>
                <a:srgbClr val="004D3A"/>
              </a:solidFill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430601" y="3981940"/>
            <a:ext cx="197634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buClr>
                <a:srgbClr val="004D3A"/>
              </a:buClr>
            </a:pPr>
            <a:r>
              <a:rPr lang="es-ES" sz="1200" dirty="0" smtClean="0"/>
              <a:t>Persona finaliza </a:t>
            </a:r>
            <a:r>
              <a:rPr lang="es-ES" sz="1600" baseline="-10000" dirty="0" smtClean="0">
                <a:solidFill>
                  <a:srgbClr val="004D3A"/>
                </a:solidFill>
              </a:rPr>
              <a:t>➤ </a:t>
            </a:r>
            <a:endParaRPr lang="es-ES" sz="1600" baseline="-10000" dirty="0">
              <a:solidFill>
                <a:srgbClr val="004D3A"/>
              </a:solidFill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430600" y="6183667"/>
            <a:ext cx="197634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buClr>
                <a:srgbClr val="004D3A"/>
              </a:buClr>
            </a:pPr>
            <a:r>
              <a:rPr lang="es-ES" sz="1200" dirty="0" smtClean="0"/>
              <a:t>Persona apta </a:t>
            </a:r>
            <a:r>
              <a:rPr lang="es-ES" sz="1600" baseline="-10000" dirty="0" smtClean="0">
                <a:solidFill>
                  <a:srgbClr val="004D3A"/>
                </a:solidFill>
              </a:rPr>
              <a:t>➤ </a:t>
            </a:r>
            <a:endParaRPr lang="es-ES" sz="1600" baseline="-10000" dirty="0">
              <a:solidFill>
                <a:srgbClr val="004D3A"/>
              </a:solidFill>
            </a:endParaRPr>
          </a:p>
        </p:txBody>
      </p:sp>
      <p:cxnSp>
        <p:nvCxnSpPr>
          <p:cNvPr id="26" name="Conector recto 25"/>
          <p:cNvCxnSpPr/>
          <p:nvPr/>
        </p:nvCxnSpPr>
        <p:spPr>
          <a:xfrm>
            <a:off x="1839754" y="2652260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>
            <a:off x="1680813" y="3939302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>
            <a:off x="1663455" y="6039920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ángulo 28"/>
          <p:cNvSpPr/>
          <p:nvPr/>
        </p:nvSpPr>
        <p:spPr>
          <a:xfrm>
            <a:off x="4305359" y="4336198"/>
            <a:ext cx="209716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buClr>
                <a:srgbClr val="004D3A"/>
              </a:buClr>
            </a:pPr>
            <a:r>
              <a:rPr lang="es-ES" sz="1200" dirty="0" smtClean="0"/>
              <a:t>Inserción laboral </a:t>
            </a:r>
            <a:r>
              <a:rPr lang="es-ES" sz="1600" baseline="-10000" dirty="0" smtClean="0">
                <a:solidFill>
                  <a:srgbClr val="004D3A"/>
                </a:solidFill>
              </a:rPr>
              <a:t>➤ </a:t>
            </a:r>
            <a:endParaRPr lang="es-ES" sz="1600" baseline="-10000" dirty="0">
              <a:solidFill>
                <a:srgbClr val="004D3A"/>
              </a:solidFill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4187299" y="5740330"/>
            <a:ext cx="23633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buClr>
                <a:srgbClr val="004D3A"/>
              </a:buClr>
            </a:pPr>
            <a:r>
              <a:rPr lang="es-ES" sz="1200" dirty="0" smtClean="0"/>
              <a:t>Personas beneficiarias </a:t>
            </a:r>
            <a:r>
              <a:rPr lang="es-ES" sz="1600" baseline="-10000" dirty="0" smtClean="0">
                <a:solidFill>
                  <a:srgbClr val="004D3A"/>
                </a:solidFill>
              </a:rPr>
              <a:t>➤ </a:t>
            </a:r>
            <a:endParaRPr lang="es-ES" sz="1600" baseline="-10000" dirty="0">
              <a:solidFill>
                <a:srgbClr val="004D3A"/>
              </a:solidFill>
            </a:endParaRPr>
          </a:p>
        </p:txBody>
      </p:sp>
      <p:sp>
        <p:nvSpPr>
          <p:cNvPr id="32" name="Rectángulo 31"/>
          <p:cNvSpPr/>
          <p:nvPr/>
        </p:nvSpPr>
        <p:spPr>
          <a:xfrm>
            <a:off x="8324643" y="4034465"/>
            <a:ext cx="2363372" cy="518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Empresas riojanas</a:t>
            </a:r>
          </a:p>
          <a:p>
            <a:pPr lvl="0" algn="just">
              <a:spcBef>
                <a:spcPts val="600"/>
              </a:spcBef>
              <a:buClr>
                <a:srgbClr val="004D3A"/>
              </a:buClr>
            </a:pPr>
            <a:r>
              <a:rPr lang="es-ES" sz="1600" baseline="-10000" dirty="0">
                <a:solidFill>
                  <a:srgbClr val="004D3A"/>
                </a:solidFill>
              </a:rPr>
              <a:t>➤</a:t>
            </a:r>
          </a:p>
        </p:txBody>
      </p:sp>
      <p:graphicFrame>
        <p:nvGraphicFramePr>
          <p:cNvPr id="33" name="Gráfico 32"/>
          <p:cNvGraphicFramePr/>
          <p:nvPr>
            <p:extLst>
              <p:ext uri="{D42A27DB-BD31-4B8C-83A1-F6EECF244321}">
                <p14:modId xmlns:p14="http://schemas.microsoft.com/office/powerpoint/2010/main" val="3344425429"/>
              </p:ext>
            </p:extLst>
          </p:nvPr>
        </p:nvGraphicFramePr>
        <p:xfrm>
          <a:off x="8706161" y="4293510"/>
          <a:ext cx="2628000" cy="18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35" name="Gráfico 34"/>
          <p:cNvGraphicFramePr/>
          <p:nvPr>
            <p:extLst>
              <p:ext uri="{D42A27DB-BD31-4B8C-83A1-F6EECF244321}">
                <p14:modId xmlns:p14="http://schemas.microsoft.com/office/powerpoint/2010/main" val="1900457139"/>
              </p:ext>
            </p:extLst>
          </p:nvPr>
        </p:nvGraphicFramePr>
        <p:xfrm>
          <a:off x="5847854" y="5359357"/>
          <a:ext cx="2628000" cy="14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36" name="Gráfico 35"/>
          <p:cNvGraphicFramePr/>
          <p:nvPr>
            <p:extLst>
              <p:ext uri="{D42A27DB-BD31-4B8C-83A1-F6EECF244321}">
                <p14:modId xmlns:p14="http://schemas.microsoft.com/office/powerpoint/2010/main" val="1133347342"/>
              </p:ext>
            </p:extLst>
          </p:nvPr>
        </p:nvGraphicFramePr>
        <p:xfrm>
          <a:off x="5612155" y="3981940"/>
          <a:ext cx="2628000" cy="14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cxnSp>
        <p:nvCxnSpPr>
          <p:cNvPr id="37" name="Conector recto 36"/>
          <p:cNvCxnSpPr/>
          <p:nvPr/>
        </p:nvCxnSpPr>
        <p:spPr>
          <a:xfrm>
            <a:off x="8661871" y="4336198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/>
        </p:nvCxnSpPr>
        <p:spPr>
          <a:xfrm>
            <a:off x="5496631" y="2873389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>
            <a:off x="5612155" y="4249094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>
            <a:off x="5872206" y="5651015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024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Elipse 4"/>
          <p:cNvSpPr/>
          <p:nvPr/>
        </p:nvSpPr>
        <p:spPr>
          <a:xfrm>
            <a:off x="11818934" y="4588941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1890098" y="4561456"/>
            <a:ext cx="338554" cy="77361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000" dirty="0" smtClean="0">
                <a:solidFill>
                  <a:schemeClr val="bg1"/>
                </a:solidFill>
              </a:rPr>
              <a:t>Conclusiones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435218" y="498561"/>
            <a:ext cx="67675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rgbClr val="004D3A"/>
                </a:solidFill>
                <a:latin typeface="+mj-lt"/>
              </a:rPr>
              <a:t>Evaluación de la calidad, eficacia, eficiencia e impacto</a:t>
            </a:r>
          </a:p>
        </p:txBody>
      </p:sp>
      <p:cxnSp>
        <p:nvCxnSpPr>
          <p:cNvPr id="10" name="Conector recto 9"/>
          <p:cNvCxnSpPr/>
          <p:nvPr/>
        </p:nvCxnSpPr>
        <p:spPr>
          <a:xfrm>
            <a:off x="7202776" y="498560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/>
          <p:cNvSpPr/>
          <p:nvPr/>
        </p:nvSpPr>
        <p:spPr>
          <a:xfrm>
            <a:off x="0" y="530733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 smtClean="0">
                <a:latin typeface="Century Gothic" panose="020B0502020202020204" pitchFamily="34" charset="0"/>
              </a:rPr>
              <a:t>6</a:t>
            </a:r>
            <a:endParaRPr lang="es-ES" sz="2400" b="1" dirty="0">
              <a:latin typeface="Century Gothic" panose="020B05020202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272240" y="1890174"/>
            <a:ext cx="1041745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/>
              <a:t>Los centros que imparten </a:t>
            </a:r>
            <a:r>
              <a:rPr lang="es-ES" sz="1200" dirty="0" smtClean="0"/>
              <a:t>acciones </a:t>
            </a:r>
            <a:r>
              <a:rPr lang="es-ES" sz="1200" dirty="0"/>
              <a:t>de FPE tienen una alta </a:t>
            </a:r>
            <a:r>
              <a:rPr lang="es-ES" sz="1200" dirty="0" smtClean="0"/>
              <a:t>calidad </a:t>
            </a:r>
            <a:r>
              <a:rPr lang="es-ES" sz="2000" baseline="-10000" dirty="0">
                <a:solidFill>
                  <a:srgbClr val="004D3A"/>
                </a:solidFill>
              </a:rPr>
              <a:t>➤</a:t>
            </a:r>
            <a:r>
              <a:rPr lang="es-ES" sz="1200" dirty="0" smtClean="0"/>
              <a:t> Colectivos involucrados otorgan alta puntuación los </a:t>
            </a:r>
            <a:r>
              <a:rPr lang="es-ES" sz="1200" dirty="0"/>
              <a:t>factores que influyen en </a:t>
            </a:r>
            <a:r>
              <a:rPr lang="es-ES" sz="1200" dirty="0" smtClean="0"/>
              <a:t>su calidad.</a:t>
            </a:r>
            <a:endParaRPr lang="es-ES" sz="1200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/>
              <a:t>Lo mismo ocurre con las acciones de </a:t>
            </a:r>
            <a:r>
              <a:rPr lang="es-ES" sz="1200" dirty="0" smtClean="0"/>
              <a:t>FPE</a:t>
            </a:r>
            <a:r>
              <a:rPr lang="es-ES" sz="2000" baseline="-10000" dirty="0">
                <a:solidFill>
                  <a:srgbClr val="004D3A"/>
                </a:solidFill>
              </a:rPr>
              <a:t> ➤</a:t>
            </a:r>
            <a:r>
              <a:rPr lang="es-ES" sz="1200" dirty="0"/>
              <a:t> Colectivos </a:t>
            </a:r>
            <a:r>
              <a:rPr lang="es-ES" sz="1200" dirty="0" smtClean="0"/>
              <a:t>involucrados valoran </a:t>
            </a:r>
            <a:r>
              <a:rPr lang="es-ES" sz="1200" dirty="0"/>
              <a:t>muy positivamente </a:t>
            </a:r>
            <a:r>
              <a:rPr lang="es-ES" sz="1200" dirty="0" smtClean="0"/>
              <a:t>los </a:t>
            </a:r>
            <a:r>
              <a:rPr lang="es-ES" sz="1200" dirty="0"/>
              <a:t>elementos que confluyen en la realización de </a:t>
            </a:r>
            <a:r>
              <a:rPr lang="es-ES" sz="1200" dirty="0" smtClean="0"/>
              <a:t>las acciones.</a:t>
            </a:r>
            <a:endParaRPr lang="es-ES" sz="1200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/>
              <a:t>La eficacia con la que se ha aplicado la FPE </a:t>
            </a:r>
            <a:r>
              <a:rPr lang="es-ES" sz="1200" dirty="0" smtClean="0"/>
              <a:t>ha </a:t>
            </a:r>
            <a:r>
              <a:rPr lang="es-ES" sz="1200" dirty="0"/>
              <a:t>sido moderadamente </a:t>
            </a:r>
            <a:r>
              <a:rPr lang="es-ES" sz="1200" dirty="0" smtClean="0"/>
              <a:t>alta</a:t>
            </a:r>
            <a:r>
              <a:rPr lang="es-ES" sz="2000" baseline="-10000" dirty="0">
                <a:solidFill>
                  <a:srgbClr val="004D3A"/>
                </a:solidFill>
              </a:rPr>
              <a:t> ➤</a:t>
            </a:r>
            <a:r>
              <a:rPr lang="es-ES" sz="1200" dirty="0">
                <a:solidFill>
                  <a:prstClr val="black"/>
                </a:solidFill>
              </a:rPr>
              <a:t> </a:t>
            </a:r>
            <a:r>
              <a:rPr lang="es-ES" sz="1200" dirty="0" smtClean="0"/>
              <a:t>Tasa </a:t>
            </a:r>
            <a:r>
              <a:rPr lang="es-ES" sz="1200" dirty="0"/>
              <a:t>de finalización de </a:t>
            </a:r>
            <a:r>
              <a:rPr lang="es-ES" sz="1200" dirty="0" smtClean="0"/>
              <a:t>acciones formativas (</a:t>
            </a:r>
            <a:r>
              <a:rPr lang="es-ES" sz="1200" dirty="0"/>
              <a:t>83,4</a:t>
            </a:r>
            <a:r>
              <a:rPr lang="es-ES" sz="1200" dirty="0" smtClean="0"/>
              <a:t>%) </a:t>
            </a:r>
            <a:r>
              <a:rPr lang="es-ES" sz="1200" dirty="0"/>
              <a:t>y </a:t>
            </a:r>
            <a:r>
              <a:rPr lang="es-ES" sz="1200" dirty="0" smtClean="0"/>
              <a:t>de </a:t>
            </a:r>
            <a:r>
              <a:rPr lang="es-ES" sz="1200" dirty="0"/>
              <a:t>éxito </a:t>
            </a:r>
            <a:r>
              <a:rPr lang="es-ES" sz="1200" dirty="0" smtClean="0"/>
              <a:t>(84,6%). </a:t>
            </a:r>
            <a:endParaRPr lang="es-ES" sz="1200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La mejora de la empleabilidad de las personas formadas </a:t>
            </a:r>
            <a:r>
              <a:rPr lang="es-ES" sz="2000" baseline="-10000" dirty="0">
                <a:solidFill>
                  <a:srgbClr val="004D3A"/>
                </a:solidFill>
              </a:rPr>
              <a:t> ➤</a:t>
            </a:r>
            <a:r>
              <a:rPr lang="es-ES" sz="1200" dirty="0">
                <a:solidFill>
                  <a:prstClr val="black"/>
                </a:solidFill>
              </a:rPr>
              <a:t> </a:t>
            </a:r>
            <a:r>
              <a:rPr lang="es-ES" sz="1200" dirty="0" smtClean="0"/>
              <a:t>Alcanza </a:t>
            </a:r>
            <a:r>
              <a:rPr lang="es-ES" sz="1200" dirty="0"/>
              <a:t>un nivel </a:t>
            </a:r>
            <a:r>
              <a:rPr lang="es-ES" sz="1200" dirty="0" smtClean="0"/>
              <a:t>moderadamente alto aunque dispar según género y situación laboral.</a:t>
            </a:r>
            <a:endParaRPr lang="es-ES" sz="1200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/>
              <a:t>Los aspectos que más han mejorado como consecuencia de las acciones formativas </a:t>
            </a:r>
            <a:r>
              <a:rPr lang="es-ES" sz="1200" dirty="0" smtClean="0"/>
              <a:t>son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</a:pPr>
            <a:r>
              <a:rPr lang="es-ES" sz="1200" dirty="0"/>
              <a:t>	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</a:t>
            </a:r>
            <a:r>
              <a:rPr lang="es-ES" sz="1200" dirty="0" smtClean="0">
                <a:solidFill>
                  <a:prstClr val="black"/>
                </a:solidFill>
              </a:rPr>
              <a:t> La</a:t>
            </a:r>
            <a:r>
              <a:rPr lang="es-ES" sz="1200" dirty="0" smtClean="0"/>
              <a:t> </a:t>
            </a:r>
            <a:r>
              <a:rPr lang="es-ES" sz="1200" dirty="0"/>
              <a:t>autoestima, las habilidades sociales y las actitudes hacia el </a:t>
            </a:r>
            <a:r>
              <a:rPr lang="es-ES" sz="1200" dirty="0" smtClean="0"/>
              <a:t>empleo.</a:t>
            </a:r>
            <a:endParaRPr lang="es-ES" sz="1200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/>
              <a:t>El gasto público en FPE </a:t>
            </a:r>
            <a:r>
              <a:rPr lang="es-ES" sz="1200" dirty="0" smtClean="0"/>
              <a:t>ha </a:t>
            </a:r>
            <a:r>
              <a:rPr lang="es-ES" sz="1200" dirty="0"/>
              <a:t>sido bajo en términos relativos a la población potencialmente destinataria de las acciones </a:t>
            </a:r>
            <a:r>
              <a:rPr lang="es-ES" sz="1200" dirty="0" smtClean="0"/>
              <a:t>formativas </a:t>
            </a:r>
            <a:r>
              <a:rPr lang="es-ES" sz="2000" baseline="-10000" dirty="0">
                <a:solidFill>
                  <a:srgbClr val="004D3A"/>
                </a:solidFill>
              </a:rPr>
              <a:t> ➤</a:t>
            </a:r>
            <a:r>
              <a:rPr lang="es-ES" sz="1200" dirty="0">
                <a:solidFill>
                  <a:prstClr val="black"/>
                </a:solidFill>
              </a:rPr>
              <a:t> </a:t>
            </a:r>
            <a:r>
              <a:rPr lang="es-ES" sz="1200" dirty="0" smtClean="0"/>
              <a:t>15 euros/persona.</a:t>
            </a:r>
            <a:endParaRPr lang="es-ES" sz="1200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Casi </a:t>
            </a:r>
            <a:r>
              <a:rPr lang="es-ES" sz="1200" dirty="0"/>
              <a:t>el 50% </a:t>
            </a:r>
            <a:r>
              <a:rPr lang="es-ES" sz="1200" dirty="0" smtClean="0"/>
              <a:t>de los fondos se ha centrado solo en </a:t>
            </a:r>
            <a:r>
              <a:rPr lang="es-ES" sz="1200" dirty="0"/>
              <a:t>las tres </a:t>
            </a:r>
            <a:r>
              <a:rPr lang="es-ES" sz="1200" dirty="0" smtClean="0"/>
              <a:t>familias profesionales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La distribución de los fondos </a:t>
            </a:r>
            <a:r>
              <a:rPr lang="es-ES" sz="1200" dirty="0"/>
              <a:t>en gran medida es producto de las características de la oferta formativa de La Rioja.</a:t>
            </a:r>
          </a:p>
          <a:p>
            <a:pPr marL="342900" lvl="0" indent="-342900" algn="just">
              <a:spcBef>
                <a:spcPts val="600"/>
              </a:spcBef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/>
              <a:t>Las acciones formativas se han realizado por lo general </a:t>
            </a:r>
            <a:r>
              <a:rPr lang="es-ES" sz="1200" dirty="0" smtClean="0"/>
              <a:t>eficientemente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</a:t>
            </a:r>
            <a:r>
              <a:rPr lang="es-ES" sz="1200" dirty="0" smtClean="0">
                <a:solidFill>
                  <a:prstClr val="black"/>
                </a:solidFill>
              </a:rPr>
              <a:t> </a:t>
            </a:r>
            <a:r>
              <a:rPr lang="es-ES" sz="1200" dirty="0" smtClean="0"/>
              <a:t>Coste </a:t>
            </a:r>
            <a:r>
              <a:rPr lang="es-ES" sz="1200" dirty="0"/>
              <a:t>por personas </a:t>
            </a:r>
            <a:r>
              <a:rPr lang="es-ES" sz="1200" dirty="0" smtClean="0"/>
              <a:t>finalizada </a:t>
            </a:r>
            <a:r>
              <a:rPr lang="es-ES" sz="1200" dirty="0"/>
              <a:t>1.804 </a:t>
            </a:r>
            <a:r>
              <a:rPr lang="es-ES" sz="1200" dirty="0" smtClean="0"/>
              <a:t>euros</a:t>
            </a:r>
            <a:endParaRPr lang="es-ES" sz="1200" dirty="0"/>
          </a:p>
          <a:p>
            <a:pPr lvl="0" algn="just">
              <a:spcAft>
                <a:spcPts val="600"/>
              </a:spcAft>
              <a:buClr>
                <a:srgbClr val="004D3A"/>
              </a:buClr>
            </a:pPr>
            <a:r>
              <a:rPr lang="es-ES" sz="1200" dirty="0" smtClean="0"/>
              <a:t>					    </a:t>
            </a:r>
            <a:r>
              <a:rPr lang="es-ES" sz="20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200" dirty="0"/>
              <a:t>C</a:t>
            </a:r>
            <a:r>
              <a:rPr lang="es-ES" sz="1200" dirty="0" smtClean="0"/>
              <a:t>oste </a:t>
            </a:r>
            <a:r>
              <a:rPr lang="es-ES" sz="1200" dirty="0"/>
              <a:t>por personas calificada “apta” </a:t>
            </a:r>
            <a:r>
              <a:rPr lang="es-ES" sz="1200" dirty="0" smtClean="0"/>
              <a:t>2.133 </a:t>
            </a:r>
            <a:r>
              <a:rPr lang="es-ES" sz="1200" dirty="0"/>
              <a:t>euros respectivamente. 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/>
              <a:t>Las prácticas no laborales no siempre han cumplido el objetivo perseguido </a:t>
            </a:r>
            <a:r>
              <a:rPr lang="es-ES" sz="2000" baseline="-10000" dirty="0">
                <a:solidFill>
                  <a:srgbClr val="004D3A"/>
                </a:solidFill>
              </a:rPr>
              <a:t>➤</a:t>
            </a:r>
            <a:r>
              <a:rPr lang="es-ES" sz="1200" dirty="0" smtClean="0"/>
              <a:t> Por su corta </a:t>
            </a:r>
            <a:r>
              <a:rPr lang="es-ES" sz="1200" dirty="0"/>
              <a:t>duración y </a:t>
            </a:r>
            <a:r>
              <a:rPr lang="es-ES" sz="1200" dirty="0" smtClean="0"/>
              <a:t>pertinencia de tareas.</a:t>
            </a:r>
            <a:endParaRPr lang="es-ES" sz="1200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/>
              <a:t>La mejora de la capacitación </a:t>
            </a:r>
            <a:r>
              <a:rPr lang="es-ES" sz="1200" dirty="0" smtClean="0"/>
              <a:t>de las </a:t>
            </a:r>
            <a:r>
              <a:rPr lang="es-ES" sz="1200" dirty="0"/>
              <a:t>personas participantes </a:t>
            </a:r>
            <a:r>
              <a:rPr lang="es-ES" sz="1200" dirty="0" smtClean="0"/>
              <a:t>no </a:t>
            </a:r>
            <a:r>
              <a:rPr lang="es-ES" sz="1200" dirty="0"/>
              <a:t>ha sido suficiente para que muchas de ellas hayan encontrado trabajo tras finalizar su </a:t>
            </a:r>
            <a:r>
              <a:rPr lang="es-ES" sz="1200" dirty="0" smtClean="0"/>
              <a:t>formación</a:t>
            </a:r>
          </a:p>
          <a:p>
            <a:pPr lvl="0" algn="just">
              <a:spcAft>
                <a:spcPts val="600"/>
              </a:spcAft>
              <a:buClr>
                <a:srgbClr val="004D3A"/>
              </a:buClr>
            </a:pPr>
            <a:r>
              <a:rPr lang="es-ES" sz="2000" baseline="-10000" dirty="0" smtClean="0">
                <a:solidFill>
                  <a:srgbClr val="004D3A"/>
                </a:solidFill>
              </a:rPr>
              <a:t>		➤</a:t>
            </a:r>
            <a:r>
              <a:rPr lang="es-ES" sz="1200" dirty="0" smtClean="0">
                <a:solidFill>
                  <a:prstClr val="black"/>
                </a:solidFill>
              </a:rPr>
              <a:t> </a:t>
            </a:r>
            <a:r>
              <a:rPr lang="es-ES" sz="1200" dirty="0" smtClean="0"/>
              <a:t>Tasa </a:t>
            </a:r>
            <a:r>
              <a:rPr lang="es-ES" sz="1200" dirty="0"/>
              <a:t>de inserción laboral </a:t>
            </a:r>
            <a:r>
              <a:rPr lang="es-ES" sz="1200" dirty="0" smtClean="0"/>
              <a:t>es baja (57,8</a:t>
            </a:r>
            <a:r>
              <a:rPr lang="es-ES" sz="1200" dirty="0"/>
              <a:t>% de media a los seis </a:t>
            </a:r>
            <a:r>
              <a:rPr lang="es-ES" sz="1200" dirty="0" smtClean="0"/>
              <a:t>meses) </a:t>
            </a:r>
            <a:r>
              <a:rPr lang="es-ES" sz="1200" dirty="0">
                <a:solidFill>
                  <a:srgbClr val="004D3A"/>
                </a:solidFill>
                <a:latin typeface="Segoe UI Symbol" panose="020B0502040204020203" pitchFamily="34" charset="0"/>
              </a:rPr>
              <a:t>➝ </a:t>
            </a:r>
            <a:r>
              <a:rPr lang="es-ES" sz="1200" dirty="0" smtClean="0"/>
              <a:t>Mujeres (50,4%) / Hombres (67,2</a:t>
            </a:r>
            <a:r>
              <a:rPr lang="es-ES" sz="1200" dirty="0"/>
              <a:t>%). </a:t>
            </a:r>
          </a:p>
        </p:txBody>
      </p:sp>
    </p:spTree>
    <p:extLst>
      <p:ext uri="{BB962C8B-B14F-4D97-AF65-F5344CB8AC3E}">
        <p14:creationId xmlns:p14="http://schemas.microsoft.com/office/powerpoint/2010/main" val="125983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Elipse 4"/>
          <p:cNvSpPr/>
          <p:nvPr/>
        </p:nvSpPr>
        <p:spPr>
          <a:xfrm>
            <a:off x="11818933" y="5386930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1818933" y="5459843"/>
            <a:ext cx="492443" cy="58124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Recomen</a:t>
            </a:r>
          </a:p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daciones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435218" y="498561"/>
            <a:ext cx="67675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rgbClr val="004D3A"/>
                </a:solidFill>
                <a:latin typeface="+mj-lt"/>
              </a:rPr>
              <a:t>Evaluación de la calidad, eficacia, eficiencia e impacto</a:t>
            </a:r>
          </a:p>
        </p:txBody>
      </p:sp>
      <p:cxnSp>
        <p:nvCxnSpPr>
          <p:cNvPr id="10" name="Conector recto 9"/>
          <p:cNvCxnSpPr/>
          <p:nvPr/>
        </p:nvCxnSpPr>
        <p:spPr>
          <a:xfrm>
            <a:off x="7202776" y="498560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/>
          <p:cNvSpPr/>
          <p:nvPr/>
        </p:nvSpPr>
        <p:spPr>
          <a:xfrm>
            <a:off x="0" y="530733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 smtClean="0">
                <a:latin typeface="Century Gothic" panose="020B0502020202020204" pitchFamily="34" charset="0"/>
              </a:rPr>
              <a:t>6</a:t>
            </a:r>
            <a:endParaRPr lang="es-ES" sz="2400" b="1" dirty="0">
              <a:latin typeface="Century Gothic" panose="020B05020202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272240" y="2194974"/>
            <a:ext cx="10417453" cy="4011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Las recomendaciones dadas para la evaluación de los centros de formación y del impacto de la FPE.</a:t>
            </a:r>
            <a:endParaRPr lang="es-ES" sz="1200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Flexibilizar participación </a:t>
            </a:r>
            <a:r>
              <a:rPr lang="es-ES" sz="1200" dirty="0"/>
              <a:t>en las acciones formativas </a:t>
            </a:r>
            <a:r>
              <a:rPr lang="es-ES" sz="2000" baseline="-10000" dirty="0">
                <a:solidFill>
                  <a:srgbClr val="004D3A"/>
                </a:solidFill>
              </a:rPr>
              <a:t>➤ </a:t>
            </a:r>
            <a:r>
              <a:rPr lang="es-ES" sz="1200" dirty="0" smtClean="0"/>
              <a:t>Lograr tasas </a:t>
            </a:r>
            <a:r>
              <a:rPr lang="es-ES" sz="1200" dirty="0"/>
              <a:t>de finalización </a:t>
            </a:r>
            <a:r>
              <a:rPr lang="es-ES" sz="1200" dirty="0" smtClean="0"/>
              <a:t>cercana al 100</a:t>
            </a:r>
            <a:r>
              <a:rPr lang="es-ES" sz="1200" dirty="0"/>
              <a:t>% en la mayoría de los casos.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/>
              <a:t>Mejorar </a:t>
            </a:r>
            <a:r>
              <a:rPr lang="es-ES" sz="1200" dirty="0" smtClean="0"/>
              <a:t>criterios </a:t>
            </a:r>
            <a:r>
              <a:rPr lang="es-ES" sz="1200" dirty="0"/>
              <a:t>de selección de las personas </a:t>
            </a:r>
            <a:r>
              <a:rPr lang="es-ES" sz="1200" dirty="0" smtClean="0"/>
              <a:t>participantes </a:t>
            </a:r>
            <a:r>
              <a:rPr lang="es-ES" sz="2000" baseline="-10000" dirty="0">
                <a:solidFill>
                  <a:srgbClr val="004D3A"/>
                </a:solidFill>
              </a:rPr>
              <a:t>➤ </a:t>
            </a:r>
            <a:r>
              <a:rPr lang="es-ES" sz="1200" dirty="0" smtClean="0"/>
              <a:t>Evitar </a:t>
            </a:r>
            <a:r>
              <a:rPr lang="es-ES" sz="1200" dirty="0"/>
              <a:t>renuncias y lograr </a:t>
            </a:r>
            <a:r>
              <a:rPr lang="es-ES" sz="1200" dirty="0" smtClean="0"/>
              <a:t>máxima </a:t>
            </a:r>
            <a:r>
              <a:rPr lang="es-ES" sz="1200" dirty="0"/>
              <a:t>implicación de ellas en la </a:t>
            </a:r>
            <a:r>
              <a:rPr lang="es-ES" sz="1200" dirty="0" smtClean="0"/>
              <a:t>formación.</a:t>
            </a:r>
            <a:endParaRPr lang="es-ES" sz="1200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/>
              <a:t>Reforzar la </a:t>
            </a:r>
            <a:r>
              <a:rPr lang="es-ES" sz="1200" dirty="0" smtClean="0"/>
              <a:t>orientación formativa y de empleo </a:t>
            </a:r>
            <a:r>
              <a:rPr lang="es-ES" sz="1200" dirty="0"/>
              <a:t>de las personas desempleadas </a:t>
            </a:r>
            <a:r>
              <a:rPr lang="es-ES" sz="2000" baseline="-10000" dirty="0">
                <a:solidFill>
                  <a:srgbClr val="004D3A"/>
                </a:solidFill>
              </a:rPr>
              <a:t>➤ </a:t>
            </a:r>
            <a:r>
              <a:rPr lang="es-ES" sz="1200" dirty="0" smtClean="0"/>
              <a:t>Desde SEPE y DG de </a:t>
            </a:r>
            <a:r>
              <a:rPr lang="es-ES" sz="1200" dirty="0"/>
              <a:t>Formación Profesional Integrada.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/>
              <a:t>Diseñar </a:t>
            </a:r>
            <a:r>
              <a:rPr lang="es-ES" sz="1200" dirty="0" smtClean="0"/>
              <a:t>acciones </a:t>
            </a:r>
            <a:r>
              <a:rPr lang="es-ES" sz="1200" dirty="0"/>
              <a:t>formativas en base </a:t>
            </a:r>
            <a:r>
              <a:rPr lang="es-ES" sz="1200" dirty="0" smtClean="0"/>
              <a:t>a</a:t>
            </a:r>
            <a:r>
              <a:rPr lang="es-ES" sz="2000" baseline="-10000" dirty="0">
                <a:solidFill>
                  <a:srgbClr val="004D3A"/>
                </a:solidFill>
              </a:rPr>
              <a:t> ➤</a:t>
            </a:r>
            <a:r>
              <a:rPr lang="es-ES" sz="1200" dirty="0" smtClean="0"/>
              <a:t> Estrategias </a:t>
            </a:r>
            <a:r>
              <a:rPr lang="es-ES" sz="1200" dirty="0"/>
              <a:t>de desarrollo económico de La </a:t>
            </a:r>
            <a:r>
              <a:rPr lang="es-ES" sz="1200" dirty="0" smtClean="0"/>
              <a:t>Rioja y a proyectos </a:t>
            </a:r>
            <a:r>
              <a:rPr lang="es-ES" sz="1200" dirty="0"/>
              <a:t>de creación, ampliación o modernización de empresas.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 smtClean="0"/>
              <a:t>Acciones </a:t>
            </a:r>
            <a:r>
              <a:rPr lang="es-ES" sz="1200" dirty="0"/>
              <a:t>formativas deben dirigirse </a:t>
            </a:r>
            <a:r>
              <a:rPr lang="es-ES" sz="1200" dirty="0" smtClean="0"/>
              <a:t>a </a:t>
            </a:r>
            <a:r>
              <a:rPr lang="es-ES" sz="2000" baseline="-10000" dirty="0">
                <a:solidFill>
                  <a:srgbClr val="004D3A"/>
                </a:solidFill>
              </a:rPr>
              <a:t>➤</a:t>
            </a:r>
            <a:r>
              <a:rPr lang="es-ES" sz="1200" dirty="0" smtClean="0"/>
              <a:t> Ocupaciones con mayor </a:t>
            </a:r>
            <a:r>
              <a:rPr lang="es-ES" sz="1200" dirty="0"/>
              <a:t>probabilidad de </a:t>
            </a:r>
            <a:r>
              <a:rPr lang="es-ES" sz="1200" dirty="0" smtClean="0"/>
              <a:t>empleabilidad y aquellas con necesidad de </a:t>
            </a:r>
            <a:r>
              <a:rPr lang="es-ES" sz="1200" dirty="0"/>
              <a:t>adaptación </a:t>
            </a:r>
            <a:r>
              <a:rPr lang="es-ES" sz="1200" dirty="0" smtClean="0"/>
              <a:t>al puesto </a:t>
            </a:r>
            <a:r>
              <a:rPr lang="es-ES" sz="1200" dirty="0"/>
              <a:t>de trabajo.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/>
              <a:t>Mejorar la información para </a:t>
            </a:r>
            <a:r>
              <a:rPr lang="es-ES" sz="1200" dirty="0" smtClean="0"/>
              <a:t>toma </a:t>
            </a:r>
            <a:r>
              <a:rPr lang="es-ES" sz="1200" dirty="0"/>
              <a:t>de decisiones sobre las acciones formativas </a:t>
            </a:r>
            <a:r>
              <a:rPr lang="es-ES" sz="2000" baseline="-10000" dirty="0">
                <a:solidFill>
                  <a:srgbClr val="004D3A"/>
                </a:solidFill>
              </a:rPr>
              <a:t>➤</a:t>
            </a:r>
            <a:r>
              <a:rPr lang="es-ES" sz="1200" dirty="0" smtClean="0"/>
              <a:t> Sobre todo de las </a:t>
            </a:r>
            <a:r>
              <a:rPr lang="es-ES" sz="1200" dirty="0"/>
              <a:t>entidades de formación y la FER. 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/>
              <a:t>Aumentar los fondos dedicados a </a:t>
            </a:r>
            <a:r>
              <a:rPr lang="es-ES" sz="1200" dirty="0" smtClean="0"/>
              <a:t>FPE</a:t>
            </a:r>
            <a:r>
              <a:rPr lang="es-ES" sz="2000" baseline="-10000" dirty="0">
                <a:solidFill>
                  <a:srgbClr val="004D3A"/>
                </a:solidFill>
              </a:rPr>
              <a:t> ➤</a:t>
            </a:r>
            <a:r>
              <a:rPr lang="es-ES" sz="1200" dirty="0" smtClean="0"/>
              <a:t> Incremento </a:t>
            </a:r>
            <a:r>
              <a:rPr lang="es-ES" sz="1200" dirty="0"/>
              <a:t>que se canalizaría principalmente a través de contratos de servicios de formación. 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/>
              <a:t>Conceder incentivos financieros a la creación de nuevos centros de formación o la ampliación de centros existentes que incorporen nuevas especialidades formativas a su oferta.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/>
              <a:t>Mejorar las prácticas no </a:t>
            </a:r>
            <a:r>
              <a:rPr lang="es-ES" sz="1200" dirty="0" smtClean="0"/>
              <a:t>laborales</a:t>
            </a:r>
            <a:r>
              <a:rPr lang="es-ES" sz="2000" baseline="-10000" dirty="0">
                <a:solidFill>
                  <a:srgbClr val="004D3A"/>
                </a:solidFill>
              </a:rPr>
              <a:t> ➤ </a:t>
            </a:r>
            <a:r>
              <a:rPr lang="es-ES" sz="1200" dirty="0" smtClean="0"/>
              <a:t>Aumentar duración</a:t>
            </a:r>
            <a:r>
              <a:rPr lang="es-ES" sz="1200" dirty="0"/>
              <a:t>, </a:t>
            </a:r>
            <a:r>
              <a:rPr lang="es-ES" sz="1200" dirty="0" smtClean="0"/>
              <a:t>adaptar a horarios </a:t>
            </a:r>
            <a:r>
              <a:rPr lang="es-ES" sz="1200" dirty="0"/>
              <a:t>de las empresas y </a:t>
            </a:r>
            <a:r>
              <a:rPr lang="es-ES" sz="1200" dirty="0" smtClean="0"/>
              <a:t>evitar realizar </a:t>
            </a:r>
            <a:r>
              <a:rPr lang="es-ES" sz="1200" dirty="0"/>
              <a:t>tareas no relacionadas con </a:t>
            </a:r>
            <a:r>
              <a:rPr lang="es-ES" sz="1200" dirty="0" smtClean="0"/>
              <a:t>la formación. </a:t>
            </a:r>
            <a:endParaRPr lang="es-ES" sz="1200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200" dirty="0"/>
              <a:t>Reforzar las actividades de conocimiento de las personas desempleadas participantes en las acciones formativas por empresas y entidades de La Rioja</a:t>
            </a:r>
            <a:r>
              <a:rPr lang="es-ES" sz="1200" dirty="0" smtClean="0"/>
              <a:t>.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283566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4309180" y="2310439"/>
            <a:ext cx="3526283" cy="21485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3983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Elipse 11"/>
          <p:cNvSpPr/>
          <p:nvPr/>
        </p:nvSpPr>
        <p:spPr>
          <a:xfrm>
            <a:off x="11818937" y="2194974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11895283" y="2170623"/>
            <a:ext cx="338554" cy="77040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000" dirty="0" smtClean="0">
                <a:solidFill>
                  <a:schemeClr val="bg1"/>
                </a:solidFill>
              </a:rPr>
              <a:t>Presentación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435218" y="498561"/>
            <a:ext cx="48849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rgbClr val="004D3A"/>
                </a:solidFill>
                <a:latin typeface="+mj-lt"/>
              </a:rPr>
              <a:t>Evaluación del sistema de información</a:t>
            </a:r>
          </a:p>
        </p:txBody>
      </p:sp>
      <p:cxnSp>
        <p:nvCxnSpPr>
          <p:cNvPr id="16" name="Conector recto 15"/>
          <p:cNvCxnSpPr/>
          <p:nvPr/>
        </p:nvCxnSpPr>
        <p:spPr>
          <a:xfrm>
            <a:off x="5310908" y="498561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ángulo 17"/>
          <p:cNvSpPr/>
          <p:nvPr/>
        </p:nvSpPr>
        <p:spPr>
          <a:xfrm>
            <a:off x="1981199" y="2552700"/>
            <a:ext cx="8930055" cy="1056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Creado en 1998 </a:t>
            </a:r>
            <a:r>
              <a:rPr lang="es-ES" sz="3200" baseline="-10000" dirty="0">
                <a:solidFill>
                  <a:srgbClr val="004D3A"/>
                </a:solidFill>
              </a:rPr>
              <a:t>➤ </a:t>
            </a:r>
            <a:r>
              <a:rPr lang="es-ES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Objeto de muchas modificaciones en los últimos años.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Inmerso en un proceso de cambio importante </a:t>
            </a:r>
            <a:r>
              <a:rPr lang="es-ES" sz="3200" baseline="-10000" dirty="0" smtClean="0">
                <a:solidFill>
                  <a:srgbClr val="004D3A"/>
                </a:solidFill>
              </a:rPr>
              <a:t>➤ </a:t>
            </a:r>
            <a:r>
              <a:rPr lang="es-ES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Nuevos criterios (costes simplificados).</a:t>
            </a:r>
            <a:endParaRPr lang="es-ES" dirty="0">
              <a:solidFill>
                <a:srgbClr val="40404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0" y="159258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 smtClean="0">
                <a:latin typeface="Century Gothic" panose="020B0502020202020204" pitchFamily="34" charset="0"/>
              </a:rPr>
              <a:t>1</a:t>
            </a:r>
            <a:endParaRPr lang="es-ES" sz="24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93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Elipse 5"/>
          <p:cNvSpPr/>
          <p:nvPr/>
        </p:nvSpPr>
        <p:spPr>
          <a:xfrm>
            <a:off x="11818936" y="2992963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7" name="CuadroTexto 6"/>
          <p:cNvSpPr txBox="1"/>
          <p:nvPr/>
        </p:nvSpPr>
        <p:spPr>
          <a:xfrm>
            <a:off x="11794681" y="2956231"/>
            <a:ext cx="492443" cy="81208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Informe</a:t>
            </a:r>
          </a:p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metodológico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35218" y="498561"/>
            <a:ext cx="48849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rgbClr val="004D3A"/>
                </a:solidFill>
                <a:latin typeface="+mj-lt"/>
              </a:rPr>
              <a:t>Evaluación del sistema de información</a:t>
            </a:r>
          </a:p>
        </p:txBody>
      </p:sp>
      <p:cxnSp>
        <p:nvCxnSpPr>
          <p:cNvPr id="9" name="Conector recto 8"/>
          <p:cNvCxnSpPr/>
          <p:nvPr/>
        </p:nvCxnSpPr>
        <p:spPr>
          <a:xfrm>
            <a:off x="5310908" y="498561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0" y="159258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 smtClean="0">
                <a:latin typeface="Century Gothic" panose="020B0502020202020204" pitchFamily="34" charset="0"/>
              </a:rPr>
              <a:t>1</a:t>
            </a:r>
            <a:endParaRPr lang="es-ES" sz="2400" b="1" dirty="0">
              <a:latin typeface="Century Gothic" panose="020B0502020202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781174" y="1793413"/>
            <a:ext cx="8930055" cy="3949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Análisis </a:t>
            </a:r>
            <a:r>
              <a:rPr lang="es-ES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información </a:t>
            </a:r>
            <a:r>
              <a:rPr lang="es-ES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facilitada</a:t>
            </a:r>
          </a:p>
          <a:p>
            <a:pPr lvl="0" algn="just">
              <a:spcBef>
                <a:spcPts val="600"/>
              </a:spcBef>
              <a:buClr>
                <a:srgbClr val="004D3A"/>
              </a:buClr>
            </a:pPr>
            <a:r>
              <a:rPr lang="es-ES" sz="3200" baseline="-10000" dirty="0" smtClean="0">
                <a:solidFill>
                  <a:srgbClr val="004D3A"/>
                </a:solidFill>
              </a:rPr>
              <a:t>		➤ </a:t>
            </a:r>
            <a:r>
              <a:rPr lang="es-ES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Análisis documentación</a:t>
            </a:r>
          </a:p>
          <a:p>
            <a:pPr lvl="0" algn="just">
              <a:spcAft>
                <a:spcPts val="1200"/>
              </a:spcAft>
              <a:buClr>
                <a:srgbClr val="004D3A"/>
              </a:buClr>
            </a:pPr>
            <a:r>
              <a:rPr lang="es-ES" sz="3200" baseline="-10000" dirty="0">
                <a:solidFill>
                  <a:srgbClr val="40404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s-ES" sz="3200" baseline="-10000" dirty="0" smtClean="0">
                <a:solidFill>
                  <a:srgbClr val="40404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s-ES" sz="3200" baseline="-10000" dirty="0" smtClean="0">
                <a:solidFill>
                  <a:srgbClr val="004D3A"/>
                </a:solidFill>
              </a:rPr>
              <a:t>➤ </a:t>
            </a:r>
            <a:r>
              <a:rPr lang="es-ES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Realización </a:t>
            </a:r>
            <a:r>
              <a:rPr lang="es-ES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curso de usuario para Administración y para Entidades 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Entrevistas realizadas</a:t>
            </a:r>
          </a:p>
          <a:p>
            <a:pPr lvl="0" algn="just">
              <a:spcBef>
                <a:spcPts val="600"/>
              </a:spcBef>
              <a:buClr>
                <a:srgbClr val="004D3A"/>
              </a:buClr>
            </a:pPr>
            <a:r>
              <a:rPr lang="es-ES" sz="3200" baseline="-10000" dirty="0">
                <a:solidFill>
                  <a:srgbClr val="004D3A"/>
                </a:solidFill>
              </a:rPr>
              <a:t>		➤ </a:t>
            </a:r>
            <a:r>
              <a:rPr lang="es-ES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Empresa </a:t>
            </a:r>
            <a:r>
              <a:rPr lang="es-ES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informática que mantiene el sistema</a:t>
            </a:r>
          </a:p>
          <a:p>
            <a:pPr lvl="0" algn="just">
              <a:spcAft>
                <a:spcPts val="1200"/>
              </a:spcAft>
              <a:buClr>
                <a:srgbClr val="004D3A"/>
              </a:buClr>
            </a:pPr>
            <a:r>
              <a:rPr lang="es-ES" sz="3200" baseline="-10000" dirty="0">
                <a:solidFill>
                  <a:srgbClr val="004D3A"/>
                </a:solidFill>
              </a:rPr>
              <a:t>		➤ </a:t>
            </a:r>
            <a:r>
              <a:rPr lang="es-ES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Técnico </a:t>
            </a:r>
            <a:r>
              <a:rPr lang="es-ES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responsable del </a:t>
            </a:r>
            <a:r>
              <a:rPr lang="es-ES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SIGFE-EVAFOR</a:t>
            </a:r>
            <a:endParaRPr lang="es-ES" dirty="0">
              <a:solidFill>
                <a:srgbClr val="40404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Visualización </a:t>
            </a:r>
            <a:r>
              <a:rPr lang="es-ES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las principales pantallas del SIGFE-EVAFOR 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Clr>
                <a:srgbClr val="004D3A"/>
              </a:buClr>
            </a:pPr>
            <a:r>
              <a:rPr lang="es-ES" sz="3200" baseline="-10000" dirty="0">
                <a:solidFill>
                  <a:srgbClr val="004D3A"/>
                </a:solidFill>
              </a:rPr>
              <a:t>		➤ </a:t>
            </a:r>
            <a:r>
              <a:rPr lang="es-ES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Revisión </a:t>
            </a:r>
            <a:r>
              <a:rPr lang="es-ES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comentada del sistema con responsables del mismo</a:t>
            </a:r>
          </a:p>
        </p:txBody>
      </p:sp>
    </p:spTree>
    <p:extLst>
      <p:ext uri="{BB962C8B-B14F-4D97-AF65-F5344CB8AC3E}">
        <p14:creationId xmlns:p14="http://schemas.microsoft.com/office/powerpoint/2010/main" val="98977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Elipse 8"/>
          <p:cNvSpPr/>
          <p:nvPr/>
        </p:nvSpPr>
        <p:spPr>
          <a:xfrm>
            <a:off x="11818935" y="3790952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11800167" y="3821314"/>
            <a:ext cx="492443" cy="65338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Principales</a:t>
            </a:r>
          </a:p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resultados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35218" y="498561"/>
            <a:ext cx="48849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rgbClr val="004D3A"/>
                </a:solidFill>
                <a:latin typeface="+mj-lt"/>
              </a:rPr>
              <a:t>Evaluación del sistema de información</a:t>
            </a:r>
          </a:p>
        </p:txBody>
      </p:sp>
      <p:cxnSp>
        <p:nvCxnSpPr>
          <p:cNvPr id="12" name="Conector recto 11"/>
          <p:cNvCxnSpPr/>
          <p:nvPr/>
        </p:nvCxnSpPr>
        <p:spPr>
          <a:xfrm>
            <a:off x="5310908" y="498561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>
          <a:xfrm>
            <a:off x="0" y="159258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 smtClean="0">
                <a:latin typeface="Century Gothic" panose="020B0502020202020204" pitchFamily="34" charset="0"/>
              </a:rPr>
              <a:t>1</a:t>
            </a:r>
            <a:endParaRPr lang="es-ES" sz="2400" b="1" dirty="0">
              <a:latin typeface="Century Gothic" panose="020B0502020202020204" pitchFamily="34" charset="0"/>
            </a:endParaRPr>
          </a:p>
        </p:txBody>
      </p:sp>
      <p:pic>
        <p:nvPicPr>
          <p:cNvPr id="8" name="Imagen 7"/>
          <p:cNvPicPr/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" t="-985" r="589" b="1085"/>
          <a:stretch/>
        </p:blipFill>
        <p:spPr bwMode="auto">
          <a:xfrm>
            <a:off x="1723415" y="1925806"/>
            <a:ext cx="5030039" cy="3197134"/>
          </a:xfrm>
          <a:prstGeom prst="rect">
            <a:avLst/>
          </a:prstGeom>
          <a:noFill/>
          <a:ln w="25400" cap="flat" cmpd="sng" algn="ctr">
            <a:solidFill>
              <a:srgbClr val="005841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5" name="Rectángulo 14"/>
          <p:cNvSpPr/>
          <p:nvPr/>
        </p:nvSpPr>
        <p:spPr>
          <a:xfrm>
            <a:off x="1207948" y="1176726"/>
            <a:ext cx="29347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600" dirty="0" smtClean="0">
                <a:solidFill>
                  <a:srgbClr val="004D3A"/>
                </a:solidFill>
              </a:rPr>
              <a:t>Estructura del sistema de gestión</a:t>
            </a:r>
            <a:endParaRPr lang="es-ES" sz="1600" dirty="0"/>
          </a:p>
        </p:txBody>
      </p:sp>
      <p:sp>
        <p:nvSpPr>
          <p:cNvPr id="16" name="Rectángulo 15"/>
          <p:cNvSpPr/>
          <p:nvPr/>
        </p:nvSpPr>
        <p:spPr>
          <a:xfrm>
            <a:off x="1289241" y="1592580"/>
            <a:ext cx="718661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Estructura SIGFE-EVAFOR.</a:t>
            </a:r>
            <a:endParaRPr lang="es-ES" sz="1400" dirty="0">
              <a:solidFill>
                <a:srgbClr val="40404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6906526" y="2234482"/>
            <a:ext cx="4530942" cy="241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</a:pPr>
            <a:r>
              <a:rPr lang="es-ES" sz="1200" baseline="-10000" dirty="0">
                <a:solidFill>
                  <a:srgbClr val="004D3A"/>
                </a:solidFill>
              </a:rPr>
              <a:t>➤ </a:t>
            </a:r>
            <a:r>
              <a:rPr lang="es-ES" sz="1200" baseline="-10000" dirty="0" smtClean="0">
                <a:solidFill>
                  <a:srgbClr val="004D3A"/>
                </a:solidFill>
              </a:rPr>
              <a:t> </a:t>
            </a:r>
            <a:r>
              <a:rPr lang="es-ES" sz="12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tablas de datos principales vinculado a auxiliares.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</a:pPr>
            <a:r>
              <a:rPr lang="es-ES" sz="1200" baseline="-10000" dirty="0">
                <a:solidFill>
                  <a:srgbClr val="004D3A"/>
                </a:solidFill>
              </a:rPr>
              <a:t>➤  </a:t>
            </a:r>
            <a:r>
              <a:rPr lang="es-ES" sz="12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existe un manual del sistema de información.</a:t>
            </a:r>
          </a:p>
          <a:p>
            <a:pPr lvl="0" algn="just">
              <a:spcBef>
                <a:spcPts val="600"/>
              </a:spcBef>
              <a:buClr>
                <a:srgbClr val="004D3A"/>
              </a:buClr>
            </a:pPr>
            <a:r>
              <a:rPr lang="es-ES" sz="12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2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Datos introducidos por entidades </a:t>
            </a:r>
            <a:r>
              <a:rPr lang="es-ES" sz="1100" dirty="0">
                <a:solidFill>
                  <a:srgbClr val="004D3A"/>
                </a:solidFill>
                <a:latin typeface="Segoe UI Symbol" panose="020B0502040204020203" pitchFamily="34" charset="0"/>
              </a:rPr>
              <a:t>➝</a:t>
            </a:r>
            <a:r>
              <a:rPr lang="es-ES" sz="1100" dirty="0">
                <a:solidFill>
                  <a:srgbClr val="212529"/>
                </a:solidFill>
                <a:latin typeface="Segoe UI Symbol" panose="020B0502040204020203" pitchFamily="34" charset="0"/>
              </a:rPr>
              <a:t> </a:t>
            </a:r>
            <a:r>
              <a:rPr lang="es-ES" sz="1200" dirty="0" smtClean="0">
                <a:solidFill>
                  <a:srgbClr val="40404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Contraste otros sistemas.</a:t>
            </a:r>
          </a:p>
          <a:p>
            <a:pPr lvl="0" algn="just">
              <a:spcAft>
                <a:spcPts val="600"/>
              </a:spcAft>
              <a:buClr>
                <a:srgbClr val="004D3A"/>
              </a:buClr>
            </a:pPr>
            <a:r>
              <a:rPr lang="es-ES" sz="1200" dirty="0">
                <a:solidFill>
                  <a:srgbClr val="40404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	           </a:t>
            </a:r>
            <a:r>
              <a:rPr lang="es-ES" sz="1100" dirty="0">
                <a:solidFill>
                  <a:srgbClr val="004D3A"/>
                </a:solidFill>
                <a:latin typeface="Segoe UI Symbol" panose="020B0502040204020203" pitchFamily="34" charset="0"/>
              </a:rPr>
              <a:t>➝</a:t>
            </a:r>
            <a:r>
              <a:rPr lang="es-ES" sz="1100" dirty="0">
                <a:solidFill>
                  <a:srgbClr val="212529"/>
                </a:solidFill>
                <a:latin typeface="Segoe UI Symbol" panose="020B0502040204020203" pitchFamily="34" charset="0"/>
              </a:rPr>
              <a:t> </a:t>
            </a:r>
            <a:r>
              <a:rPr lang="es-ES" sz="1100" dirty="0" smtClean="0">
                <a:solidFill>
                  <a:srgbClr val="212529"/>
                </a:solidFill>
                <a:latin typeface="Segoe UI Symbol" panose="020B0502040204020203" pitchFamily="34" charset="0"/>
              </a:rPr>
              <a:t>Excesiva carga.</a:t>
            </a:r>
            <a:endParaRPr lang="es-ES" sz="1200" dirty="0" smtClean="0">
              <a:solidFill>
                <a:srgbClr val="40404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  <a:buClr>
                <a:srgbClr val="004D3A"/>
              </a:buClr>
            </a:pPr>
            <a:r>
              <a:rPr lang="es-ES" sz="1200" dirty="0">
                <a:solidFill>
                  <a:srgbClr val="40404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s-ES" sz="1200" dirty="0" smtClean="0">
                <a:solidFill>
                  <a:srgbClr val="40404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           </a:t>
            </a:r>
            <a:r>
              <a:rPr lang="es-ES" sz="1100" dirty="0" smtClean="0">
                <a:solidFill>
                  <a:srgbClr val="004D3A"/>
                </a:solidFill>
                <a:latin typeface="Segoe UI Symbol" panose="020B0502040204020203" pitchFamily="34" charset="0"/>
              </a:rPr>
              <a:t>➝</a:t>
            </a:r>
            <a:r>
              <a:rPr lang="es-ES" sz="1100" dirty="0" smtClean="0">
                <a:solidFill>
                  <a:srgbClr val="212529"/>
                </a:solidFill>
                <a:latin typeface="Segoe UI Symbol" panose="020B0502040204020203" pitchFamily="34" charset="0"/>
              </a:rPr>
              <a:t> Redundancia de información</a:t>
            </a:r>
            <a:r>
              <a:rPr lang="es-ES" sz="1200" dirty="0" smtClean="0">
                <a:solidFill>
                  <a:srgbClr val="40404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</a:pPr>
            <a:r>
              <a:rPr lang="es-ES" sz="12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2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Muy alta calidad del sistema</a:t>
            </a:r>
            <a:r>
              <a:rPr lang="es-ES" sz="1100" dirty="0">
                <a:solidFill>
                  <a:srgbClr val="004D3A"/>
                </a:solidFill>
                <a:latin typeface="Segoe UI Symbol" panose="020B0502040204020203" pitchFamily="34" charset="0"/>
              </a:rPr>
              <a:t> ➝</a:t>
            </a:r>
            <a:r>
              <a:rPr lang="es-ES" sz="1100" dirty="0">
                <a:solidFill>
                  <a:srgbClr val="212529"/>
                </a:solidFill>
                <a:latin typeface="Segoe UI Symbol" panose="020B0502040204020203" pitchFamily="34" charset="0"/>
              </a:rPr>
              <a:t> </a:t>
            </a:r>
            <a:r>
              <a:rPr lang="es-ES" sz="12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existe contrate físico o real.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</a:pPr>
            <a:r>
              <a:rPr lang="es-ES" sz="1200" baseline="-10000" dirty="0">
                <a:solidFill>
                  <a:srgbClr val="004D3A"/>
                </a:solidFill>
              </a:rPr>
              <a:t>➤ </a:t>
            </a:r>
            <a:r>
              <a:rPr lang="es-ES" sz="12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Captación y gestión </a:t>
            </a:r>
            <a:r>
              <a:rPr lang="es-ES" sz="1200" dirty="0" err="1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infº</a:t>
            </a:r>
            <a:r>
              <a:rPr lang="es-ES" sz="12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muy adecuada</a:t>
            </a:r>
            <a:r>
              <a:rPr lang="es-ES" sz="1100" dirty="0" smtClean="0">
                <a:solidFill>
                  <a:srgbClr val="004D3A"/>
                </a:solidFill>
                <a:latin typeface="Segoe UI Symbol" panose="020B0502040204020203" pitchFamily="34" charset="0"/>
              </a:rPr>
              <a:t>➝</a:t>
            </a:r>
            <a:r>
              <a:rPr lang="es-ES" sz="1100" dirty="0" smtClean="0">
                <a:solidFill>
                  <a:srgbClr val="212529"/>
                </a:solidFill>
                <a:latin typeface="Segoe UI Symbol" panose="020B0502040204020203" pitchFamily="34" charset="0"/>
              </a:rPr>
              <a:t> </a:t>
            </a:r>
            <a:r>
              <a:rPr lang="es-ES" sz="12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Repositorio formularios.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</a:pPr>
            <a:r>
              <a:rPr lang="es-ES" sz="1200" baseline="-10000" dirty="0">
                <a:solidFill>
                  <a:srgbClr val="004D3A"/>
                </a:solidFill>
              </a:rPr>
              <a:t>➤</a:t>
            </a:r>
            <a:r>
              <a:rPr lang="es-ES" sz="12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Evaluación final de calidad de la acción➝ Entidades de formación.</a:t>
            </a:r>
          </a:p>
        </p:txBody>
      </p:sp>
      <p:cxnSp>
        <p:nvCxnSpPr>
          <p:cNvPr id="18" name="Conector recto 17"/>
          <p:cNvCxnSpPr/>
          <p:nvPr/>
        </p:nvCxnSpPr>
        <p:spPr>
          <a:xfrm>
            <a:off x="6905279" y="2308294"/>
            <a:ext cx="1247" cy="2261900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24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Elipse 10"/>
          <p:cNvSpPr/>
          <p:nvPr/>
        </p:nvSpPr>
        <p:spPr>
          <a:xfrm>
            <a:off x="11818934" y="4588941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11890098" y="4561456"/>
            <a:ext cx="338554" cy="77361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000" dirty="0" smtClean="0">
                <a:solidFill>
                  <a:schemeClr val="bg1"/>
                </a:solidFill>
              </a:rPr>
              <a:t>Conclusiones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35218" y="498561"/>
            <a:ext cx="48849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rgbClr val="004D3A"/>
                </a:solidFill>
                <a:latin typeface="+mj-lt"/>
              </a:rPr>
              <a:t>Evaluación del sistema de información</a:t>
            </a:r>
          </a:p>
        </p:txBody>
      </p:sp>
      <p:cxnSp>
        <p:nvCxnSpPr>
          <p:cNvPr id="15" name="Conector recto 14"/>
          <p:cNvCxnSpPr/>
          <p:nvPr/>
        </p:nvCxnSpPr>
        <p:spPr>
          <a:xfrm>
            <a:off x="5310908" y="498561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0" y="159258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 smtClean="0">
                <a:latin typeface="Century Gothic" panose="020B0502020202020204" pitchFamily="34" charset="0"/>
              </a:rPr>
              <a:t>1</a:t>
            </a:r>
            <a:endParaRPr lang="es-ES" sz="2400" b="1" dirty="0">
              <a:latin typeface="Century Gothic" panose="020B0502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2053113" y="2699288"/>
            <a:ext cx="8269055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Cambios continuados en el sistema </a:t>
            </a:r>
            <a:r>
              <a:rPr lang="es-ES" sz="2400" baseline="-10000" dirty="0" smtClean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Incidencias 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puntuales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(pérdida 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tiempo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importante). </a:t>
            </a:r>
            <a:endParaRPr lang="es-ES" sz="1400" dirty="0">
              <a:solidFill>
                <a:srgbClr val="40404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Herramienta 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muy potente y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válida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baseline="-10000" dirty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Desarrollar 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forma automatizada la mayoría de los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procesos.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herramienta facilita el proceso de presentación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gestión de la mayoría de la información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requerida.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últimos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cambios </a:t>
            </a:r>
            <a:r>
              <a:rPr lang="es-ES" sz="2400" baseline="-10000" dirty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Mejoran 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trazabilidad de la información y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elimina 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posibles puntos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débiles. 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endParaRPr lang="es-ES" sz="1400" dirty="0">
              <a:solidFill>
                <a:srgbClr val="40404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31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Elipse 4"/>
          <p:cNvSpPr/>
          <p:nvPr/>
        </p:nvSpPr>
        <p:spPr>
          <a:xfrm>
            <a:off x="11818933" y="5386930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1818933" y="5459843"/>
            <a:ext cx="492443" cy="58124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Recomen</a:t>
            </a:r>
          </a:p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daciones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435218" y="498561"/>
            <a:ext cx="48849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rgbClr val="004D3A"/>
                </a:solidFill>
                <a:latin typeface="+mj-lt"/>
              </a:rPr>
              <a:t>Evaluación del sistema de información</a:t>
            </a:r>
          </a:p>
        </p:txBody>
      </p:sp>
      <p:cxnSp>
        <p:nvCxnSpPr>
          <p:cNvPr id="8" name="Conector recto 7"/>
          <p:cNvCxnSpPr/>
          <p:nvPr/>
        </p:nvCxnSpPr>
        <p:spPr>
          <a:xfrm>
            <a:off x="5310908" y="498561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/>
          <p:cNvSpPr/>
          <p:nvPr/>
        </p:nvSpPr>
        <p:spPr>
          <a:xfrm>
            <a:off x="1618291" y="2740097"/>
            <a:ext cx="9952387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Registrar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solicitantes de centros no seleccionados </a:t>
            </a:r>
            <a:r>
              <a:rPr lang="es-ES" sz="2400" baseline="-10000" dirty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Banco 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potenciales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participantes.</a:t>
            </a:r>
            <a:endParaRPr lang="es-ES" sz="1400" dirty="0">
              <a:solidFill>
                <a:srgbClr val="40404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Impulsar la autocumplimentación digital del cuestionario a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docentes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baseline="-10000" dirty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anónima 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la entidad.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Sistematizar y digitalizar los resultados de las visitas de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seguimiento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baseline="-10000" dirty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Para e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xplotación 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agregada.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Impulsar el registro de asistencia de los participantes mediante firma digitalizada  </a:t>
            </a:r>
            <a:r>
              <a:rPr lang="es-ES" sz="2400" baseline="-10000" dirty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eliminar errores.</a:t>
            </a:r>
            <a:endParaRPr lang="es-ES" sz="1400" dirty="0">
              <a:solidFill>
                <a:srgbClr val="40404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Impulsar procesos de actualización de las acreditaciones y generar un histórico de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activas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baseline="-10000" dirty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Caducidad 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las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acreditaciones.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Informe 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evaluación final de la calidad de la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acción por la Consejería 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baseline="-10000" dirty="0">
                <a:solidFill>
                  <a:srgbClr val="004D3A"/>
                </a:solidFill>
              </a:rPr>
              <a:t>➤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Integrar 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diferentes resultados del proceso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ES" sz="1400" dirty="0"/>
          </a:p>
        </p:txBody>
      </p:sp>
      <p:sp>
        <p:nvSpPr>
          <p:cNvPr id="9" name="Rectángulo 8"/>
          <p:cNvSpPr/>
          <p:nvPr/>
        </p:nvSpPr>
        <p:spPr>
          <a:xfrm>
            <a:off x="0" y="159258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 smtClean="0">
                <a:latin typeface="Century Gothic" panose="020B0502020202020204" pitchFamily="34" charset="0"/>
              </a:rPr>
              <a:t>1</a:t>
            </a:r>
            <a:endParaRPr lang="es-ES" sz="24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7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G:\Trabajos\A21P21 Evaluación FP La Rioja\Plantilla y logos\fp_logos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29"/>
          <a:stretch/>
        </p:blipFill>
        <p:spPr bwMode="auto">
          <a:xfrm>
            <a:off x="8475854" y="729394"/>
            <a:ext cx="2715895" cy="146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Elipse 4"/>
          <p:cNvSpPr/>
          <p:nvPr/>
        </p:nvSpPr>
        <p:spPr>
          <a:xfrm>
            <a:off x="11818937" y="2194974"/>
            <a:ext cx="727075" cy="727075"/>
          </a:xfrm>
          <a:prstGeom prst="ellipse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5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1895283" y="2170623"/>
            <a:ext cx="338554" cy="77040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000" dirty="0" smtClean="0">
                <a:solidFill>
                  <a:schemeClr val="bg1"/>
                </a:solidFill>
              </a:rPr>
              <a:t>Presentación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435218" y="498561"/>
            <a:ext cx="66282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rgbClr val="004D3A"/>
                </a:solidFill>
                <a:latin typeface="+mj-lt"/>
              </a:rPr>
              <a:t>Evaluación de la Calidad de los centros de formación</a:t>
            </a:r>
          </a:p>
        </p:txBody>
      </p:sp>
      <p:cxnSp>
        <p:nvCxnSpPr>
          <p:cNvPr id="8" name="Conector recto 7"/>
          <p:cNvCxnSpPr/>
          <p:nvPr/>
        </p:nvCxnSpPr>
        <p:spPr>
          <a:xfrm>
            <a:off x="7054206" y="498561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9"/>
          <p:cNvSpPr/>
          <p:nvPr/>
        </p:nvSpPr>
        <p:spPr>
          <a:xfrm>
            <a:off x="0" y="2335530"/>
            <a:ext cx="1143000" cy="571500"/>
          </a:xfrm>
          <a:prstGeom prst="rect">
            <a:avLst/>
          </a:prstGeom>
          <a:solidFill>
            <a:srgbClr val="004D3A"/>
          </a:solidFill>
          <a:ln>
            <a:solidFill>
              <a:srgbClr val="004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2400" b="1" dirty="0">
                <a:latin typeface="Century Gothic" panose="020B0502020202020204" pitchFamily="34" charset="0"/>
              </a:rPr>
              <a:t>2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170052"/>
              </p:ext>
            </p:extLst>
          </p:nvPr>
        </p:nvGraphicFramePr>
        <p:xfrm>
          <a:off x="3871007" y="1818030"/>
          <a:ext cx="2886076" cy="1066800"/>
        </p:xfrm>
        <a:graphic>
          <a:graphicData uri="http://schemas.openxmlformats.org/drawingml/2006/table">
            <a:tbl>
              <a:tblPr firstRow="1" firstCol="1" bandRow="1"/>
              <a:tblGrid>
                <a:gridCol w="2182823">
                  <a:extLst>
                    <a:ext uri="{9D8B030D-6E8A-4147-A177-3AD203B41FA5}">
                      <a16:colId xmlns:a16="http://schemas.microsoft.com/office/drawing/2014/main" val="45717266"/>
                    </a:ext>
                  </a:extLst>
                </a:gridCol>
                <a:gridCol w="703253">
                  <a:extLst>
                    <a:ext uri="{9D8B030D-6E8A-4147-A177-3AD203B41FA5}">
                      <a16:colId xmlns:a16="http://schemas.microsoft.com/office/drawing/2014/main" val="338528537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cap="all" dirty="0" err="1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</a:t>
                      </a:r>
                      <a:endParaRPr lang="es-ES" sz="10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cap="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</a:t>
                      </a:r>
                      <a:endParaRPr lang="es-ES" sz="10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D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5031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Centros de Formación</a:t>
                      </a:r>
                      <a:endParaRPr lang="es-ES" sz="10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</a:t>
                      </a:r>
                      <a:endParaRPr lang="es-ES" sz="100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14701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Entidades Formativas</a:t>
                      </a:r>
                      <a:endParaRPr lang="es-ES" sz="10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  <a:endParaRPr lang="es-ES" sz="100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3197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Familias profesionales</a:t>
                      </a:r>
                      <a:endParaRPr lang="es-ES" sz="10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s-ES" sz="100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82383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Áreas Profesionales</a:t>
                      </a:r>
                      <a:endParaRPr lang="es-ES" sz="10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  <a:endParaRPr lang="es-ES" sz="100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9105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Especialidades formativas</a:t>
                      </a:r>
                      <a:endParaRPr lang="es-ES" sz="10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168</a:t>
                      </a:r>
                      <a:endParaRPr lang="es-ES" sz="100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20944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Especialidades formativas agregadas</a:t>
                      </a:r>
                      <a:endParaRPr lang="es-ES" sz="10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000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956</a:t>
                      </a:r>
                      <a:endParaRPr lang="es-ES" sz="1000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46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8710392"/>
                  </a:ext>
                </a:extLst>
              </a:tr>
            </a:tbl>
          </a:graphicData>
        </a:graphic>
      </p:graphicFrame>
      <p:sp>
        <p:nvSpPr>
          <p:cNvPr id="14" name="Rectángulo 13"/>
          <p:cNvSpPr/>
          <p:nvPr/>
        </p:nvSpPr>
        <p:spPr>
          <a:xfrm>
            <a:off x="1132246" y="1159069"/>
            <a:ext cx="32857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600" dirty="0" smtClean="0">
                <a:solidFill>
                  <a:srgbClr val="004D3A"/>
                </a:solidFill>
              </a:rPr>
              <a:t>Tejido formativo de la FPE en La Rioja</a:t>
            </a:r>
            <a:endParaRPr lang="es-ES" sz="1600" dirty="0"/>
          </a:p>
        </p:txBody>
      </p:sp>
      <p:sp>
        <p:nvSpPr>
          <p:cNvPr id="16" name="Rectángulo 15"/>
          <p:cNvSpPr/>
          <p:nvPr/>
        </p:nvSpPr>
        <p:spPr>
          <a:xfrm>
            <a:off x="1142999" y="1458197"/>
            <a:ext cx="718661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Entidades y centros de formación son mayoritariamente privadas y en Logroño.</a:t>
            </a:r>
            <a:endParaRPr lang="es-ES" sz="1400" dirty="0">
              <a:solidFill>
                <a:srgbClr val="40404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Gráfico 16"/>
          <p:cNvGraphicFramePr/>
          <p:nvPr>
            <p:extLst>
              <p:ext uri="{D42A27DB-BD31-4B8C-83A1-F6EECF244321}">
                <p14:modId xmlns:p14="http://schemas.microsoft.com/office/powerpoint/2010/main" val="1481458647"/>
              </p:ext>
            </p:extLst>
          </p:nvPr>
        </p:nvGraphicFramePr>
        <p:xfrm>
          <a:off x="1378829" y="1826582"/>
          <a:ext cx="2435879" cy="1278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Gráfico 17"/>
          <p:cNvGraphicFramePr/>
          <p:nvPr>
            <p:extLst>
              <p:ext uri="{D42A27DB-BD31-4B8C-83A1-F6EECF244321}">
                <p14:modId xmlns:p14="http://schemas.microsoft.com/office/powerpoint/2010/main" val="2888012393"/>
              </p:ext>
            </p:extLst>
          </p:nvPr>
        </p:nvGraphicFramePr>
        <p:xfrm>
          <a:off x="1221151" y="3391813"/>
          <a:ext cx="3107962" cy="1422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ángulo 19"/>
          <p:cNvSpPr/>
          <p:nvPr/>
        </p:nvSpPr>
        <p:spPr>
          <a:xfrm>
            <a:off x="1143000" y="3101932"/>
            <a:ext cx="6372226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Oferta formativa</a:t>
            </a:r>
          </a:p>
          <a:p>
            <a:pPr lvl="0">
              <a:spcBef>
                <a:spcPts val="600"/>
              </a:spcBef>
              <a:buClr>
                <a:srgbClr val="004D3A"/>
              </a:buClr>
            </a:pPr>
            <a:endParaRPr lang="es-ES" sz="1400" dirty="0" smtClean="0">
              <a:solidFill>
                <a:srgbClr val="40404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Clr>
                <a:srgbClr val="004D3A"/>
              </a:buClr>
            </a:pPr>
            <a:r>
              <a:rPr lang="es-ES" sz="2400" baseline="-10000" dirty="0" smtClean="0">
                <a:solidFill>
                  <a:srgbClr val="004D3A"/>
                </a:solidFill>
              </a:rPr>
              <a:t>			         ➤ 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Diversa en </a:t>
            </a:r>
            <a:r>
              <a:rPr lang="es-ES" sz="14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amilias profesionales</a:t>
            </a:r>
          </a:p>
          <a:p>
            <a:pPr lvl="0">
              <a:buClr>
                <a:srgbClr val="004D3A"/>
              </a:buClr>
            </a:pPr>
            <a:r>
              <a:rPr lang="es-ES" sz="2400" baseline="-10000" dirty="0" smtClean="0">
                <a:solidFill>
                  <a:srgbClr val="004D3A"/>
                </a:solidFill>
              </a:rPr>
              <a:t>			         ➤ 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Escasa diversidad acciones formativas. </a:t>
            </a:r>
            <a:endParaRPr lang="es-ES" sz="1400" dirty="0">
              <a:solidFill>
                <a:srgbClr val="40404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Gráfico 20"/>
          <p:cNvGraphicFramePr/>
          <p:nvPr>
            <p:extLst>
              <p:ext uri="{D42A27DB-BD31-4B8C-83A1-F6EECF244321}">
                <p14:modId xmlns:p14="http://schemas.microsoft.com/office/powerpoint/2010/main" val="621578548"/>
              </p:ext>
            </p:extLst>
          </p:nvPr>
        </p:nvGraphicFramePr>
        <p:xfrm>
          <a:off x="8014528" y="2555825"/>
          <a:ext cx="2993728" cy="4130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2" name="Rectángulo 21"/>
          <p:cNvSpPr/>
          <p:nvPr/>
        </p:nvSpPr>
        <p:spPr>
          <a:xfrm>
            <a:off x="7938182" y="2175662"/>
            <a:ext cx="36449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Especialidades formativas por posibilidad de impartirse </a:t>
            </a:r>
            <a:endParaRPr lang="es-ES" sz="1400" dirty="0">
              <a:solidFill>
                <a:srgbClr val="40404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" name="Gráfico 22"/>
          <p:cNvGraphicFramePr/>
          <p:nvPr>
            <p:extLst>
              <p:ext uri="{D42A27DB-BD31-4B8C-83A1-F6EECF244321}">
                <p14:modId xmlns:p14="http://schemas.microsoft.com/office/powerpoint/2010/main" val="854658572"/>
              </p:ext>
            </p:extLst>
          </p:nvPr>
        </p:nvGraphicFramePr>
        <p:xfrm>
          <a:off x="1456789" y="5078221"/>
          <a:ext cx="2600861" cy="1405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5" name="Rectángulo 24"/>
          <p:cNvSpPr/>
          <p:nvPr/>
        </p:nvSpPr>
        <p:spPr>
          <a:xfrm>
            <a:off x="1143000" y="4770443"/>
            <a:ext cx="67951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centros de formación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4D3A"/>
              </a:buClr>
            </a:pPr>
            <a:r>
              <a:rPr lang="es-ES" sz="2400" baseline="-10000" dirty="0" smtClean="0">
                <a:solidFill>
                  <a:srgbClr val="004D3A"/>
                </a:solidFill>
              </a:rPr>
              <a:t>			</a:t>
            </a:r>
            <a:r>
              <a:rPr lang="es-ES" sz="2400" dirty="0" smtClean="0">
                <a:solidFill>
                  <a:srgbClr val="004D3A"/>
                </a:solidFill>
              </a:rPr>
              <a:t>   </a:t>
            </a:r>
            <a:r>
              <a:rPr lang="es-ES" sz="2400" baseline="-10000" dirty="0" smtClean="0">
                <a:solidFill>
                  <a:srgbClr val="004D3A"/>
                </a:solidFill>
              </a:rPr>
              <a:t>➤ B</a:t>
            </a:r>
            <a:r>
              <a:rPr lang="es-ES" sz="1400" dirty="0" smtClean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aja oferta formativa por lo general.</a:t>
            </a:r>
            <a:endParaRPr lang="es-ES" sz="1400" dirty="0">
              <a:solidFill>
                <a:srgbClr val="40404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6" name="Conector recto 25"/>
          <p:cNvCxnSpPr/>
          <p:nvPr/>
        </p:nvCxnSpPr>
        <p:spPr>
          <a:xfrm>
            <a:off x="4319876" y="3677291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>
            <a:off x="4117336" y="5177813"/>
            <a:ext cx="9237" cy="461665"/>
          </a:xfrm>
          <a:prstGeom prst="line">
            <a:avLst/>
          </a:prstGeom>
          <a:ln w="19050">
            <a:solidFill>
              <a:srgbClr val="004D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23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1956</TotalTime>
  <Words>4579</Words>
  <Application>Microsoft Office PowerPoint</Application>
  <PresentationFormat>Panorámica</PresentationFormat>
  <Paragraphs>758</Paragraphs>
  <Slides>34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43" baseType="lpstr">
      <vt:lpstr>Arial</vt:lpstr>
      <vt:lpstr>Arial Narrow</vt:lpstr>
      <vt:lpstr>Calibri</vt:lpstr>
      <vt:lpstr>Calibri Light</vt:lpstr>
      <vt:lpstr>Century Gothic</vt:lpstr>
      <vt:lpstr>Segoe UI Symbol</vt:lpstr>
      <vt:lpstr>Times New Roman</vt:lpstr>
      <vt:lpstr>Times New Roman (Cuerpo en alfa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Vicente</dc:creator>
  <cp:lastModifiedBy>María Estíbaliz Villar Marañón</cp:lastModifiedBy>
  <cp:revision>132</cp:revision>
  <dcterms:created xsi:type="dcterms:W3CDTF">2022-07-04T06:35:34Z</dcterms:created>
  <dcterms:modified xsi:type="dcterms:W3CDTF">2022-07-13T10:04:03Z</dcterms:modified>
</cp:coreProperties>
</file>