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1"/>
  </p:notesMasterIdLst>
  <p:sldIdLst>
    <p:sldId id="256" r:id="rId6"/>
    <p:sldId id="304" r:id="rId7"/>
    <p:sldId id="375" r:id="rId8"/>
    <p:sldId id="261" r:id="rId9"/>
    <p:sldId id="385" r:id="rId10"/>
    <p:sldId id="265" r:id="rId11"/>
    <p:sldId id="392" r:id="rId12"/>
    <p:sldId id="393" r:id="rId13"/>
    <p:sldId id="394" r:id="rId14"/>
    <p:sldId id="395" r:id="rId15"/>
    <p:sldId id="396" r:id="rId16"/>
    <p:sldId id="383" r:id="rId17"/>
    <p:sldId id="391" r:id="rId18"/>
    <p:sldId id="268" r:id="rId19"/>
    <p:sldId id="397" r:id="rId20"/>
    <p:sldId id="398" r:id="rId21"/>
    <p:sldId id="399" r:id="rId22"/>
    <p:sldId id="400" r:id="rId23"/>
    <p:sldId id="354" r:id="rId24"/>
    <p:sldId id="356" r:id="rId25"/>
    <p:sldId id="376" r:id="rId26"/>
    <p:sldId id="378" r:id="rId27"/>
    <p:sldId id="401" r:id="rId28"/>
    <p:sldId id="370" r:id="rId29"/>
    <p:sldId id="263"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TEF" initials="INTEF" lastIdx="1" clrIdx="0">
    <p:extLst>
      <p:ext uri="{19B8F6BF-5375-455C-9EA6-DF929625EA0E}">
        <p15:presenceInfo xmlns:p15="http://schemas.microsoft.com/office/powerpoint/2012/main" userId="INTE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3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84CCCA-DA6E-5A49-AC27-7148E9856E63}" v="1" dt="2021-02-01T14:52:19.0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50" autoAdjust="0"/>
    <p:restoredTop sz="82857" autoAdjust="0"/>
  </p:normalViewPr>
  <p:slideViewPr>
    <p:cSldViewPr snapToGrid="0">
      <p:cViewPr varScale="1">
        <p:scale>
          <a:sx n="95" d="100"/>
          <a:sy n="95" d="100"/>
        </p:scale>
        <p:origin x="1134" y="90"/>
      </p:cViewPr>
      <p:guideLst>
        <p:guide orient="horz" pos="2160"/>
        <p:guide pos="3840"/>
      </p:guideLst>
    </p:cSldViewPr>
  </p:slideViewPr>
  <p:notesTextViewPr>
    <p:cViewPr>
      <p:scale>
        <a:sx n="1" d="1"/>
        <a:sy n="1" d="1"/>
      </p:scale>
      <p:origin x="0" y="0"/>
    </p:cViewPr>
  </p:notesTextViewPr>
  <p:sorterViewPr>
    <p:cViewPr>
      <p:scale>
        <a:sx n="100" d="100"/>
        <a:sy n="100" d="100"/>
      </p:scale>
      <p:origin x="0" y="-13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EDB79A-EBB9-4E04-8136-9FD373752C7E}"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s-ES"/>
        </a:p>
      </dgm:t>
    </dgm:pt>
    <dgm:pt modelId="{487DC467-2AAD-4EC7-AAD1-5CF42CAC0DBD}">
      <dgm:prSet phldrT="[Texto]" phldr="0"/>
      <dgm:spPr/>
      <dgm:t>
        <a:bodyPr/>
        <a:lstStyle/>
        <a:p>
          <a:pPr rtl="0"/>
          <a:r>
            <a:rPr lang="es-ES" b="1" i="0" u="none" strike="noStrike" cap="none" baseline="0" noProof="0">
              <a:latin typeface="Calibri Light"/>
              <a:cs typeface="Calibri Light"/>
            </a:rPr>
            <a:t>Introducción</a:t>
          </a:r>
          <a:endParaRPr lang="es-ES" b="1" i="0" u="none" strike="noStrike" cap="none" baseline="0" noProof="0" dirty="0">
            <a:latin typeface="Calibri Light"/>
            <a:cs typeface="Calibri Light"/>
          </a:endParaRPr>
        </a:p>
      </dgm:t>
    </dgm:pt>
    <dgm:pt modelId="{6E01A149-03E8-43A6-900F-FEA39B755176}" type="parTrans" cxnId="{E2DC5714-11C5-4B60-88A2-3086D0DF5739}">
      <dgm:prSet/>
      <dgm:spPr/>
      <dgm:t>
        <a:bodyPr/>
        <a:lstStyle/>
        <a:p>
          <a:endParaRPr lang="es-ES"/>
        </a:p>
      </dgm:t>
    </dgm:pt>
    <dgm:pt modelId="{5E9743FC-6B5C-46C7-9B3B-90BA876E51E5}" type="sibTrans" cxnId="{E2DC5714-11C5-4B60-88A2-3086D0DF5739}">
      <dgm:prSet/>
      <dgm:spPr/>
      <dgm:t>
        <a:bodyPr/>
        <a:lstStyle/>
        <a:p>
          <a:endParaRPr lang="es-ES"/>
        </a:p>
      </dgm:t>
    </dgm:pt>
    <dgm:pt modelId="{58906212-05C4-44CF-93B1-D8B46D7B25F7}">
      <dgm:prSet phldrT="[Texto]" phldr="0"/>
      <dgm:spPr/>
      <dgm:t>
        <a:bodyPr/>
        <a:lstStyle/>
        <a:p>
          <a:pPr rtl="0"/>
          <a:r>
            <a:rPr lang="es-ES" b="1" dirty="0">
              <a:latin typeface="Calibri Light" panose="020F0302020204030204"/>
            </a:rPr>
            <a:t>Análisis de situación</a:t>
          </a:r>
          <a:endParaRPr lang="es-ES" b="1" dirty="0"/>
        </a:p>
      </dgm:t>
    </dgm:pt>
    <dgm:pt modelId="{7F7EE7D3-0918-4DC1-8554-BE548078A1BD}" type="parTrans" cxnId="{59F915EC-277E-4A06-A80C-5844DF1F9E5B}">
      <dgm:prSet/>
      <dgm:spPr/>
      <dgm:t>
        <a:bodyPr/>
        <a:lstStyle/>
        <a:p>
          <a:endParaRPr lang="es-ES"/>
        </a:p>
      </dgm:t>
    </dgm:pt>
    <dgm:pt modelId="{44BD79D7-EFF6-49AB-ACFD-46801184A289}" type="sibTrans" cxnId="{59F915EC-277E-4A06-A80C-5844DF1F9E5B}">
      <dgm:prSet/>
      <dgm:spPr/>
      <dgm:t>
        <a:bodyPr/>
        <a:lstStyle/>
        <a:p>
          <a:endParaRPr lang="es-ES"/>
        </a:p>
      </dgm:t>
    </dgm:pt>
    <dgm:pt modelId="{2B70FE50-724C-4951-8B42-F7FD7F5D4D66}">
      <dgm:prSet phldrT="[Texto]" phldr="0"/>
      <dgm:spPr/>
      <dgm:t>
        <a:bodyPr/>
        <a:lstStyle/>
        <a:p>
          <a:pPr rtl="0"/>
          <a:r>
            <a:rPr lang="es-ES" b="1" dirty="0">
              <a:latin typeface="Calibri Light" panose="020F0302020204030204"/>
            </a:rPr>
            <a:t>Objetivos</a:t>
          </a:r>
          <a:endParaRPr lang="es-ES" b="1" dirty="0"/>
        </a:p>
      </dgm:t>
    </dgm:pt>
    <dgm:pt modelId="{FF800434-0380-4784-9360-84DA7BAE54A0}" type="parTrans" cxnId="{6993BB04-F27A-467B-A05B-0377FEEDAD38}">
      <dgm:prSet/>
      <dgm:spPr/>
      <dgm:t>
        <a:bodyPr/>
        <a:lstStyle/>
        <a:p>
          <a:endParaRPr lang="es-ES"/>
        </a:p>
      </dgm:t>
    </dgm:pt>
    <dgm:pt modelId="{CB624B67-27A1-4D52-AC39-C20BD2AFD431}" type="sibTrans" cxnId="{6993BB04-F27A-467B-A05B-0377FEEDAD38}">
      <dgm:prSet/>
      <dgm:spPr/>
      <dgm:t>
        <a:bodyPr/>
        <a:lstStyle/>
        <a:p>
          <a:endParaRPr lang="es-ES"/>
        </a:p>
      </dgm:t>
    </dgm:pt>
    <dgm:pt modelId="{54BBE8CE-D1FC-428C-8D9A-6AB4E8EDD12C}">
      <dgm:prSet phldrT="[Texto]" phldr="0"/>
      <dgm:spPr/>
      <dgm:t>
        <a:bodyPr/>
        <a:lstStyle/>
        <a:p>
          <a:r>
            <a:rPr lang="es-ES" b="1" dirty="0">
              <a:latin typeface="Calibri Light" panose="020F0302020204030204"/>
            </a:rPr>
            <a:t>Actuaciones</a:t>
          </a:r>
          <a:endParaRPr lang="es-ES" b="1" dirty="0"/>
        </a:p>
      </dgm:t>
    </dgm:pt>
    <dgm:pt modelId="{47B7B764-91AC-49C8-AA07-5CC83C12F642}" type="parTrans" cxnId="{4B39704A-1CC0-4FE1-BFA7-9548CD1A2E49}">
      <dgm:prSet/>
      <dgm:spPr/>
      <dgm:t>
        <a:bodyPr/>
        <a:lstStyle/>
        <a:p>
          <a:endParaRPr lang="es-ES"/>
        </a:p>
      </dgm:t>
    </dgm:pt>
    <dgm:pt modelId="{0EB3EDD6-E5AF-4081-ADDA-A49920DC2C81}" type="sibTrans" cxnId="{4B39704A-1CC0-4FE1-BFA7-9548CD1A2E49}">
      <dgm:prSet/>
      <dgm:spPr/>
      <dgm:t>
        <a:bodyPr/>
        <a:lstStyle/>
        <a:p>
          <a:endParaRPr lang="es-ES"/>
        </a:p>
      </dgm:t>
    </dgm:pt>
    <dgm:pt modelId="{6C5FEB68-CDED-4A65-8458-83C391E2FCCA}">
      <dgm:prSet phldrT="[Texto]" phldr="0"/>
      <dgm:spPr/>
      <dgm:t>
        <a:bodyPr/>
        <a:lstStyle/>
        <a:p>
          <a:r>
            <a:rPr lang="es-ES" b="1" dirty="0">
              <a:latin typeface="Calibri Light" panose="020F0302020204030204"/>
            </a:rPr>
            <a:t>Temporalización</a:t>
          </a:r>
          <a:endParaRPr lang="es-ES" b="1" dirty="0"/>
        </a:p>
      </dgm:t>
    </dgm:pt>
    <dgm:pt modelId="{F830B3BE-53F9-4907-AAA4-5EA053CB6BBB}" type="parTrans" cxnId="{85917245-7577-48A7-B19E-D2D2371379EA}">
      <dgm:prSet/>
      <dgm:spPr/>
      <dgm:t>
        <a:bodyPr/>
        <a:lstStyle/>
        <a:p>
          <a:endParaRPr lang="es-ES"/>
        </a:p>
      </dgm:t>
    </dgm:pt>
    <dgm:pt modelId="{48656425-DC33-4288-9DEE-CAF83B73EA64}" type="sibTrans" cxnId="{85917245-7577-48A7-B19E-D2D2371379EA}">
      <dgm:prSet/>
      <dgm:spPr/>
      <dgm:t>
        <a:bodyPr/>
        <a:lstStyle/>
        <a:p>
          <a:endParaRPr lang="es-ES"/>
        </a:p>
      </dgm:t>
    </dgm:pt>
    <dgm:pt modelId="{44D8177B-90E0-4AE0-AEE9-FC709EB269C6}">
      <dgm:prSet phldr="0"/>
      <dgm:spPr/>
      <dgm:t>
        <a:bodyPr/>
        <a:lstStyle/>
        <a:p>
          <a:r>
            <a:rPr lang="es-ES" b="1" dirty="0">
              <a:latin typeface="Calibri Light" panose="020F0302020204030204"/>
            </a:rPr>
            <a:t>Evaluación</a:t>
          </a:r>
        </a:p>
      </dgm:t>
    </dgm:pt>
    <dgm:pt modelId="{311046B8-BAA6-4522-B429-58040D5D646E}" type="parTrans" cxnId="{D7BB86D1-C55B-4C00-82D4-F7227F105FB1}">
      <dgm:prSet/>
      <dgm:spPr/>
      <dgm:t>
        <a:bodyPr/>
        <a:lstStyle/>
        <a:p>
          <a:endParaRPr lang="es-ES"/>
        </a:p>
      </dgm:t>
    </dgm:pt>
    <dgm:pt modelId="{47096F68-C4E8-4351-A58C-32B16F998B52}" type="sibTrans" cxnId="{D7BB86D1-C55B-4C00-82D4-F7227F105FB1}">
      <dgm:prSet/>
      <dgm:spPr/>
      <dgm:t>
        <a:bodyPr/>
        <a:lstStyle/>
        <a:p>
          <a:endParaRPr lang="es-ES"/>
        </a:p>
      </dgm:t>
    </dgm:pt>
    <dgm:pt modelId="{03A68794-5D78-41B8-A457-9D38FE91CF7C}" type="pres">
      <dgm:prSet presAssocID="{ADEDB79A-EBB9-4E04-8136-9FD373752C7E}" presName="Name0" presStyleCnt="0">
        <dgm:presLayoutVars>
          <dgm:dir/>
          <dgm:resizeHandles val="exact"/>
        </dgm:presLayoutVars>
      </dgm:prSet>
      <dgm:spPr/>
      <dgm:t>
        <a:bodyPr/>
        <a:lstStyle/>
        <a:p>
          <a:endParaRPr lang="es-ES"/>
        </a:p>
      </dgm:t>
    </dgm:pt>
    <dgm:pt modelId="{A864F7D7-E613-403B-931C-362B3AD82DC4}" type="pres">
      <dgm:prSet presAssocID="{ADEDB79A-EBB9-4E04-8136-9FD373752C7E}" presName="cycle" presStyleCnt="0"/>
      <dgm:spPr/>
    </dgm:pt>
    <dgm:pt modelId="{64E7853D-AE27-4B19-8639-5472B89157C0}" type="pres">
      <dgm:prSet presAssocID="{487DC467-2AAD-4EC7-AAD1-5CF42CAC0DBD}" presName="nodeFirstNode" presStyleLbl="node1" presStyleIdx="0" presStyleCnt="6">
        <dgm:presLayoutVars>
          <dgm:bulletEnabled val="1"/>
        </dgm:presLayoutVars>
      </dgm:prSet>
      <dgm:spPr/>
      <dgm:t>
        <a:bodyPr/>
        <a:lstStyle/>
        <a:p>
          <a:endParaRPr lang="es-ES"/>
        </a:p>
      </dgm:t>
    </dgm:pt>
    <dgm:pt modelId="{F2A592FA-3759-438D-9316-0FF0C6E2501A}" type="pres">
      <dgm:prSet presAssocID="{5E9743FC-6B5C-46C7-9B3B-90BA876E51E5}" presName="sibTransFirstNode" presStyleLbl="bgShp" presStyleIdx="0" presStyleCnt="1"/>
      <dgm:spPr/>
      <dgm:t>
        <a:bodyPr/>
        <a:lstStyle/>
        <a:p>
          <a:endParaRPr lang="es-ES"/>
        </a:p>
      </dgm:t>
    </dgm:pt>
    <dgm:pt modelId="{96611468-4560-4D30-A50F-A39AC2EA90C7}" type="pres">
      <dgm:prSet presAssocID="{58906212-05C4-44CF-93B1-D8B46D7B25F7}" presName="nodeFollowingNodes" presStyleLbl="node1" presStyleIdx="1" presStyleCnt="6">
        <dgm:presLayoutVars>
          <dgm:bulletEnabled val="1"/>
        </dgm:presLayoutVars>
      </dgm:prSet>
      <dgm:spPr/>
      <dgm:t>
        <a:bodyPr/>
        <a:lstStyle/>
        <a:p>
          <a:endParaRPr lang="es-ES"/>
        </a:p>
      </dgm:t>
    </dgm:pt>
    <dgm:pt modelId="{D0BCF691-E1B4-4184-ABB4-E6317F370353}" type="pres">
      <dgm:prSet presAssocID="{2B70FE50-724C-4951-8B42-F7FD7F5D4D66}" presName="nodeFollowingNodes" presStyleLbl="node1" presStyleIdx="2" presStyleCnt="6">
        <dgm:presLayoutVars>
          <dgm:bulletEnabled val="1"/>
        </dgm:presLayoutVars>
      </dgm:prSet>
      <dgm:spPr/>
      <dgm:t>
        <a:bodyPr/>
        <a:lstStyle/>
        <a:p>
          <a:endParaRPr lang="es-ES"/>
        </a:p>
      </dgm:t>
    </dgm:pt>
    <dgm:pt modelId="{FDCDD6B0-49D3-4B3C-B835-83EFD1204AD3}" type="pres">
      <dgm:prSet presAssocID="{54BBE8CE-D1FC-428C-8D9A-6AB4E8EDD12C}" presName="nodeFollowingNodes" presStyleLbl="node1" presStyleIdx="3" presStyleCnt="6">
        <dgm:presLayoutVars>
          <dgm:bulletEnabled val="1"/>
        </dgm:presLayoutVars>
      </dgm:prSet>
      <dgm:spPr/>
      <dgm:t>
        <a:bodyPr/>
        <a:lstStyle/>
        <a:p>
          <a:endParaRPr lang="es-ES"/>
        </a:p>
      </dgm:t>
    </dgm:pt>
    <dgm:pt modelId="{BE336FAE-0B51-4D16-8453-90A58A7F99FB}" type="pres">
      <dgm:prSet presAssocID="{6C5FEB68-CDED-4A65-8458-83C391E2FCCA}" presName="nodeFollowingNodes" presStyleLbl="node1" presStyleIdx="4" presStyleCnt="6">
        <dgm:presLayoutVars>
          <dgm:bulletEnabled val="1"/>
        </dgm:presLayoutVars>
      </dgm:prSet>
      <dgm:spPr/>
      <dgm:t>
        <a:bodyPr/>
        <a:lstStyle/>
        <a:p>
          <a:endParaRPr lang="es-ES"/>
        </a:p>
      </dgm:t>
    </dgm:pt>
    <dgm:pt modelId="{4A200FBB-EBC6-4E35-AB59-7DD97FFF7081}" type="pres">
      <dgm:prSet presAssocID="{44D8177B-90E0-4AE0-AEE9-FC709EB269C6}" presName="nodeFollowingNodes" presStyleLbl="node1" presStyleIdx="5" presStyleCnt="6">
        <dgm:presLayoutVars>
          <dgm:bulletEnabled val="1"/>
        </dgm:presLayoutVars>
      </dgm:prSet>
      <dgm:spPr/>
      <dgm:t>
        <a:bodyPr/>
        <a:lstStyle/>
        <a:p>
          <a:endParaRPr lang="es-ES"/>
        </a:p>
      </dgm:t>
    </dgm:pt>
  </dgm:ptLst>
  <dgm:cxnLst>
    <dgm:cxn modelId="{D7BB86D1-C55B-4C00-82D4-F7227F105FB1}" srcId="{ADEDB79A-EBB9-4E04-8136-9FD373752C7E}" destId="{44D8177B-90E0-4AE0-AEE9-FC709EB269C6}" srcOrd="5" destOrd="0" parTransId="{311046B8-BAA6-4522-B429-58040D5D646E}" sibTransId="{47096F68-C4E8-4351-A58C-32B16F998B52}"/>
    <dgm:cxn modelId="{85917245-7577-48A7-B19E-D2D2371379EA}" srcId="{ADEDB79A-EBB9-4E04-8136-9FD373752C7E}" destId="{6C5FEB68-CDED-4A65-8458-83C391E2FCCA}" srcOrd="4" destOrd="0" parTransId="{F830B3BE-53F9-4907-AAA4-5EA053CB6BBB}" sibTransId="{48656425-DC33-4288-9DEE-CAF83B73EA64}"/>
    <dgm:cxn modelId="{59F915EC-277E-4A06-A80C-5844DF1F9E5B}" srcId="{ADEDB79A-EBB9-4E04-8136-9FD373752C7E}" destId="{58906212-05C4-44CF-93B1-D8B46D7B25F7}" srcOrd="1" destOrd="0" parTransId="{7F7EE7D3-0918-4DC1-8554-BE548078A1BD}" sibTransId="{44BD79D7-EFF6-49AB-ACFD-46801184A289}"/>
    <dgm:cxn modelId="{D181CF48-F11B-41C1-9EE4-F0190F55323D}" type="presOf" srcId="{ADEDB79A-EBB9-4E04-8136-9FD373752C7E}" destId="{03A68794-5D78-41B8-A457-9D38FE91CF7C}" srcOrd="0" destOrd="0" presId="urn:microsoft.com/office/officeart/2005/8/layout/cycle3"/>
    <dgm:cxn modelId="{2C84D32D-B3DA-4543-A650-C4E5CFA933AB}" type="presOf" srcId="{44D8177B-90E0-4AE0-AEE9-FC709EB269C6}" destId="{4A200FBB-EBC6-4E35-AB59-7DD97FFF7081}" srcOrd="0" destOrd="0" presId="urn:microsoft.com/office/officeart/2005/8/layout/cycle3"/>
    <dgm:cxn modelId="{DF46BCB5-C8AD-477B-9F09-7FB20473881A}" type="presOf" srcId="{6C5FEB68-CDED-4A65-8458-83C391E2FCCA}" destId="{BE336FAE-0B51-4D16-8453-90A58A7F99FB}" srcOrd="0" destOrd="0" presId="urn:microsoft.com/office/officeart/2005/8/layout/cycle3"/>
    <dgm:cxn modelId="{6993BB04-F27A-467B-A05B-0377FEEDAD38}" srcId="{ADEDB79A-EBB9-4E04-8136-9FD373752C7E}" destId="{2B70FE50-724C-4951-8B42-F7FD7F5D4D66}" srcOrd="2" destOrd="0" parTransId="{FF800434-0380-4784-9360-84DA7BAE54A0}" sibTransId="{CB624B67-27A1-4D52-AC39-C20BD2AFD431}"/>
    <dgm:cxn modelId="{27F302BF-B3AF-44B5-A681-DA3AD1E652F9}" type="presOf" srcId="{5E9743FC-6B5C-46C7-9B3B-90BA876E51E5}" destId="{F2A592FA-3759-438D-9316-0FF0C6E2501A}" srcOrd="0" destOrd="0" presId="urn:microsoft.com/office/officeart/2005/8/layout/cycle3"/>
    <dgm:cxn modelId="{EFAFEED6-AF82-4528-9301-BE95F4868F6E}" type="presOf" srcId="{58906212-05C4-44CF-93B1-D8B46D7B25F7}" destId="{96611468-4560-4D30-A50F-A39AC2EA90C7}" srcOrd="0" destOrd="0" presId="urn:microsoft.com/office/officeart/2005/8/layout/cycle3"/>
    <dgm:cxn modelId="{E184400C-757E-4265-A2CB-DAE386BA85D7}" type="presOf" srcId="{487DC467-2AAD-4EC7-AAD1-5CF42CAC0DBD}" destId="{64E7853D-AE27-4B19-8639-5472B89157C0}" srcOrd="0" destOrd="0" presId="urn:microsoft.com/office/officeart/2005/8/layout/cycle3"/>
    <dgm:cxn modelId="{C8481003-9091-4814-AEA4-C09D3538D994}" type="presOf" srcId="{2B70FE50-724C-4951-8B42-F7FD7F5D4D66}" destId="{D0BCF691-E1B4-4184-ABB4-E6317F370353}" srcOrd="0" destOrd="0" presId="urn:microsoft.com/office/officeart/2005/8/layout/cycle3"/>
    <dgm:cxn modelId="{E2DC5714-11C5-4B60-88A2-3086D0DF5739}" srcId="{ADEDB79A-EBB9-4E04-8136-9FD373752C7E}" destId="{487DC467-2AAD-4EC7-AAD1-5CF42CAC0DBD}" srcOrd="0" destOrd="0" parTransId="{6E01A149-03E8-43A6-900F-FEA39B755176}" sibTransId="{5E9743FC-6B5C-46C7-9B3B-90BA876E51E5}"/>
    <dgm:cxn modelId="{4B39704A-1CC0-4FE1-BFA7-9548CD1A2E49}" srcId="{ADEDB79A-EBB9-4E04-8136-9FD373752C7E}" destId="{54BBE8CE-D1FC-428C-8D9A-6AB4E8EDD12C}" srcOrd="3" destOrd="0" parTransId="{47B7B764-91AC-49C8-AA07-5CC83C12F642}" sibTransId="{0EB3EDD6-E5AF-4081-ADDA-A49920DC2C81}"/>
    <dgm:cxn modelId="{CE06B736-B746-43D0-B8FC-9819710ADD3D}" type="presOf" srcId="{54BBE8CE-D1FC-428C-8D9A-6AB4E8EDD12C}" destId="{FDCDD6B0-49D3-4B3C-B835-83EFD1204AD3}" srcOrd="0" destOrd="0" presId="urn:microsoft.com/office/officeart/2005/8/layout/cycle3"/>
    <dgm:cxn modelId="{F7E661F9-36E5-4FA9-A3DC-0A9650276D18}" type="presParOf" srcId="{03A68794-5D78-41B8-A457-9D38FE91CF7C}" destId="{A864F7D7-E613-403B-931C-362B3AD82DC4}" srcOrd="0" destOrd="0" presId="urn:microsoft.com/office/officeart/2005/8/layout/cycle3"/>
    <dgm:cxn modelId="{C0CC102D-2AD2-42E6-B989-0C390E218B1D}" type="presParOf" srcId="{A864F7D7-E613-403B-931C-362B3AD82DC4}" destId="{64E7853D-AE27-4B19-8639-5472B89157C0}" srcOrd="0" destOrd="0" presId="urn:microsoft.com/office/officeart/2005/8/layout/cycle3"/>
    <dgm:cxn modelId="{B9330061-5707-4CE6-8CAA-3B3FD5721601}" type="presParOf" srcId="{A864F7D7-E613-403B-931C-362B3AD82DC4}" destId="{F2A592FA-3759-438D-9316-0FF0C6E2501A}" srcOrd="1" destOrd="0" presId="urn:microsoft.com/office/officeart/2005/8/layout/cycle3"/>
    <dgm:cxn modelId="{FA07E9D5-C9E5-4EB8-828C-6ED22A51F117}" type="presParOf" srcId="{A864F7D7-E613-403B-931C-362B3AD82DC4}" destId="{96611468-4560-4D30-A50F-A39AC2EA90C7}" srcOrd="2" destOrd="0" presId="urn:microsoft.com/office/officeart/2005/8/layout/cycle3"/>
    <dgm:cxn modelId="{FF5D9FE2-833A-49EE-B256-3C85AA47C923}" type="presParOf" srcId="{A864F7D7-E613-403B-931C-362B3AD82DC4}" destId="{D0BCF691-E1B4-4184-ABB4-E6317F370353}" srcOrd="3" destOrd="0" presId="urn:microsoft.com/office/officeart/2005/8/layout/cycle3"/>
    <dgm:cxn modelId="{4F9BAED8-B345-4FCF-B05E-A3FC6FA98DB2}" type="presParOf" srcId="{A864F7D7-E613-403B-931C-362B3AD82DC4}" destId="{FDCDD6B0-49D3-4B3C-B835-83EFD1204AD3}" srcOrd="4" destOrd="0" presId="urn:microsoft.com/office/officeart/2005/8/layout/cycle3"/>
    <dgm:cxn modelId="{AC31DB7B-6480-4264-950E-8A949A7CEBDC}" type="presParOf" srcId="{A864F7D7-E613-403B-931C-362B3AD82DC4}" destId="{BE336FAE-0B51-4D16-8453-90A58A7F99FB}" srcOrd="5" destOrd="0" presId="urn:microsoft.com/office/officeart/2005/8/layout/cycle3"/>
    <dgm:cxn modelId="{842F9B1B-27B9-4130-9EAC-26445EAE9CB3}" type="presParOf" srcId="{A864F7D7-E613-403B-931C-362B3AD82DC4}" destId="{4A200FBB-EBC6-4E35-AB59-7DD97FFF7081}" srcOrd="6" destOrd="0" presId="urn:microsoft.com/office/officeart/2005/8/layout/cycle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592FA-3759-438D-9316-0FF0C6E2501A}">
      <dsp:nvSpPr>
        <dsp:cNvPr id="0" name=""/>
        <dsp:cNvSpPr/>
      </dsp:nvSpPr>
      <dsp:spPr>
        <a:xfrm>
          <a:off x="1209194" y="-3350"/>
          <a:ext cx="4114732" cy="4114732"/>
        </a:xfrm>
        <a:prstGeom prst="circularArrow">
          <a:avLst>
            <a:gd name="adj1" fmla="val 5274"/>
            <a:gd name="adj2" fmla="val 312630"/>
            <a:gd name="adj3" fmla="val 14254741"/>
            <a:gd name="adj4" fmla="val 17111464"/>
            <a:gd name="adj5" fmla="val 5477"/>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E7853D-AE27-4B19-8639-5472B89157C0}">
      <dsp:nvSpPr>
        <dsp:cNvPr id="0" name=""/>
        <dsp:cNvSpPr/>
      </dsp:nvSpPr>
      <dsp:spPr>
        <a:xfrm>
          <a:off x="2496175" y="2061"/>
          <a:ext cx="1540770" cy="770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i="0" u="none" strike="noStrike" kern="1200" cap="none" baseline="0" noProof="0">
              <a:latin typeface="Calibri Light"/>
              <a:cs typeface="Calibri Light"/>
            </a:rPr>
            <a:t>Introducción</a:t>
          </a:r>
          <a:endParaRPr lang="es-ES" sz="1600" b="1" i="0" u="none" strike="noStrike" kern="1200" cap="none" baseline="0" noProof="0" dirty="0">
            <a:latin typeface="Calibri Light"/>
            <a:cs typeface="Calibri Light"/>
          </a:endParaRPr>
        </a:p>
      </dsp:txBody>
      <dsp:txXfrm>
        <a:off x="2533782" y="39668"/>
        <a:ext cx="1465556" cy="695171"/>
      </dsp:txXfrm>
    </dsp:sp>
    <dsp:sp modelId="{96611468-4560-4D30-A50F-A39AC2EA90C7}">
      <dsp:nvSpPr>
        <dsp:cNvPr id="0" name=""/>
        <dsp:cNvSpPr/>
      </dsp:nvSpPr>
      <dsp:spPr>
        <a:xfrm>
          <a:off x="3941799" y="836692"/>
          <a:ext cx="1540770" cy="770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a:latin typeface="Calibri Light" panose="020F0302020204030204"/>
            </a:rPr>
            <a:t>Análisis de situación</a:t>
          </a:r>
          <a:endParaRPr lang="es-ES" sz="1600" b="1" kern="1200" dirty="0"/>
        </a:p>
      </dsp:txBody>
      <dsp:txXfrm>
        <a:off x="3979406" y="874299"/>
        <a:ext cx="1465556" cy="695171"/>
      </dsp:txXfrm>
    </dsp:sp>
    <dsp:sp modelId="{D0BCF691-E1B4-4184-ABB4-E6317F370353}">
      <dsp:nvSpPr>
        <dsp:cNvPr id="0" name=""/>
        <dsp:cNvSpPr/>
      </dsp:nvSpPr>
      <dsp:spPr>
        <a:xfrm>
          <a:off x="3941799" y="2505955"/>
          <a:ext cx="1540770" cy="770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s-ES" sz="1600" b="1" kern="1200" dirty="0">
              <a:latin typeface="Calibri Light" panose="020F0302020204030204"/>
            </a:rPr>
            <a:t>Objetivos</a:t>
          </a:r>
          <a:endParaRPr lang="es-ES" sz="1600" b="1" kern="1200" dirty="0"/>
        </a:p>
      </dsp:txBody>
      <dsp:txXfrm>
        <a:off x="3979406" y="2543562"/>
        <a:ext cx="1465556" cy="695171"/>
      </dsp:txXfrm>
    </dsp:sp>
    <dsp:sp modelId="{FDCDD6B0-49D3-4B3C-B835-83EFD1204AD3}">
      <dsp:nvSpPr>
        <dsp:cNvPr id="0" name=""/>
        <dsp:cNvSpPr/>
      </dsp:nvSpPr>
      <dsp:spPr>
        <a:xfrm>
          <a:off x="2496175" y="3340586"/>
          <a:ext cx="1540770" cy="770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latin typeface="Calibri Light" panose="020F0302020204030204"/>
            </a:rPr>
            <a:t>Actuaciones</a:t>
          </a:r>
          <a:endParaRPr lang="es-ES" sz="1600" b="1" kern="1200" dirty="0"/>
        </a:p>
      </dsp:txBody>
      <dsp:txXfrm>
        <a:off x="2533782" y="3378193"/>
        <a:ext cx="1465556" cy="695171"/>
      </dsp:txXfrm>
    </dsp:sp>
    <dsp:sp modelId="{BE336FAE-0B51-4D16-8453-90A58A7F99FB}">
      <dsp:nvSpPr>
        <dsp:cNvPr id="0" name=""/>
        <dsp:cNvSpPr/>
      </dsp:nvSpPr>
      <dsp:spPr>
        <a:xfrm>
          <a:off x="1050551" y="2505955"/>
          <a:ext cx="1540770" cy="770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latin typeface="Calibri Light" panose="020F0302020204030204"/>
            </a:rPr>
            <a:t>Temporalización</a:t>
          </a:r>
          <a:endParaRPr lang="es-ES" sz="1600" b="1" kern="1200" dirty="0"/>
        </a:p>
      </dsp:txBody>
      <dsp:txXfrm>
        <a:off x="1088158" y="2543562"/>
        <a:ext cx="1465556" cy="695171"/>
      </dsp:txXfrm>
    </dsp:sp>
    <dsp:sp modelId="{4A200FBB-EBC6-4E35-AB59-7DD97FFF7081}">
      <dsp:nvSpPr>
        <dsp:cNvPr id="0" name=""/>
        <dsp:cNvSpPr/>
      </dsp:nvSpPr>
      <dsp:spPr>
        <a:xfrm>
          <a:off x="1050551" y="836692"/>
          <a:ext cx="1540770" cy="770385"/>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b="1" kern="1200" dirty="0">
              <a:latin typeface="Calibri Light" panose="020F0302020204030204"/>
            </a:rPr>
            <a:t>Evaluación</a:t>
          </a:r>
        </a:p>
      </dsp:txBody>
      <dsp:txXfrm>
        <a:off x="1088158" y="874299"/>
        <a:ext cx="1465556" cy="69517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B8C7BE-CCB8-448E-90D6-69B3D909B13B}" type="datetimeFigureOut">
              <a:rPr lang="es-ES" smtClean="0"/>
              <a:pPr/>
              <a:t>05/10/2022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87ECF2-C8BA-4DE4-A2DD-76E67A27AD5A}" type="slidenum">
              <a:rPr lang="es-ES" smtClean="0"/>
              <a:pPr/>
              <a:t>‹Nº›</a:t>
            </a:fld>
            <a:endParaRPr lang="es-ES"/>
          </a:p>
        </p:txBody>
      </p:sp>
    </p:spTree>
    <p:extLst>
      <p:ext uri="{BB962C8B-B14F-4D97-AF65-F5344CB8AC3E}">
        <p14:creationId xmlns:p14="http://schemas.microsoft.com/office/powerpoint/2010/main" val="1333477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8487ECF2-C8BA-4DE4-A2DD-76E67A27AD5A}" type="slidenum">
              <a:rPr lang="es-ES" smtClean="0"/>
              <a:pPr/>
              <a:t>1</a:t>
            </a:fld>
            <a:endParaRPr lang="es-ES"/>
          </a:p>
        </p:txBody>
      </p:sp>
    </p:spTree>
    <p:extLst>
      <p:ext uri="{BB962C8B-B14F-4D97-AF65-F5344CB8AC3E}">
        <p14:creationId xmlns:p14="http://schemas.microsoft.com/office/powerpoint/2010/main" val="319597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87ECF2-C8BA-4DE4-A2DD-76E67A27AD5A}" type="slidenum">
              <a:rPr lang="es-ES" smtClean="0"/>
              <a:pPr/>
              <a:t>2</a:t>
            </a:fld>
            <a:endParaRPr lang="es-ES"/>
          </a:p>
        </p:txBody>
      </p:sp>
    </p:spTree>
    <p:extLst>
      <p:ext uri="{BB962C8B-B14F-4D97-AF65-F5344CB8AC3E}">
        <p14:creationId xmlns:p14="http://schemas.microsoft.com/office/powerpoint/2010/main" val="1092673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Marcador de imagen d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s-ES" altLang="es-ES"/>
              <a:t>Vamos</a:t>
            </a:r>
            <a:r>
              <a:rPr lang="es-ES" altLang="es-ES" baseline="0"/>
              <a:t> a presentar una s</a:t>
            </a:r>
            <a:r>
              <a:rPr lang="es-ES" altLang="es-ES"/>
              <a:t>elección</a:t>
            </a:r>
            <a:r>
              <a:rPr lang="es-ES" altLang="es-ES" baseline="0"/>
              <a:t> de p</a:t>
            </a:r>
            <a:r>
              <a:rPr lang="es-ES" altLang="es-ES"/>
              <a:t>royectos</a:t>
            </a:r>
            <a:r>
              <a:rPr lang="es-ES" altLang="es-ES" baseline="0"/>
              <a:t> relevantes de INTEF sobre Recursos Educativos Abiertos, desarrollados desde </a:t>
            </a:r>
            <a:r>
              <a:rPr lang="es-ES" altLang="es-ES" baseline="0" err="1"/>
              <a:t>Intef</a:t>
            </a:r>
            <a:r>
              <a:rPr lang="es-ES" altLang="es-ES" baseline="0"/>
              <a:t> y </a:t>
            </a:r>
            <a:r>
              <a:rPr lang="es-ES" altLang="es-ES"/>
              <a:t>en</a:t>
            </a:r>
            <a:r>
              <a:rPr lang="es-ES" altLang="es-ES" baseline="0"/>
              <a:t> colaboración </a:t>
            </a:r>
            <a:r>
              <a:rPr lang="es-ES" altLang="es-ES"/>
              <a:t>con</a:t>
            </a:r>
            <a:r>
              <a:rPr lang="es-ES" altLang="es-ES" baseline="0"/>
              <a:t> </a:t>
            </a:r>
            <a:r>
              <a:rPr lang="es-ES" altLang="es-ES" baseline="0" err="1"/>
              <a:t>Cedec</a:t>
            </a:r>
            <a:endParaRPr lang="es-ES" altLang="es-ES" err="1">
              <a:cs typeface="Calibri"/>
            </a:endParaRPr>
          </a:p>
        </p:txBody>
      </p:sp>
      <p:sp>
        <p:nvSpPr>
          <p:cNvPr id="7172"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8F89E97-2D64-4950-880F-50E49DEDEFAA}" type="slidenum">
              <a:rPr kumimoji="0" lang="es-ES" altLang="es-E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s-ES" altLang="es-E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83911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8487ECF2-C8BA-4DE4-A2DD-76E67A27AD5A}" type="slidenum">
              <a:rPr lang="es-ES" smtClean="0"/>
              <a:pPr/>
              <a:t>24</a:t>
            </a:fld>
            <a:endParaRPr lang="es-ES"/>
          </a:p>
        </p:txBody>
      </p:sp>
    </p:spTree>
    <p:extLst>
      <p:ext uri="{BB962C8B-B14F-4D97-AF65-F5344CB8AC3E}">
        <p14:creationId xmlns:p14="http://schemas.microsoft.com/office/powerpoint/2010/main" val="339337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3595461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611597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18121643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861AF2-006D-4944-8E31-BFBB7163A86B}"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378DF24-D084-4FF1-B1DC-27BCF25D472E}"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95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328442-26FF-43E0-B1FA-0C5CEFFDD1C8}"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A55C347-5A91-445F-84C4-C3841945F17F}"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5027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6C4DBF75-C527-4B58-9D83-1429D78BA42E}"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003538B-D44F-4EB3-A1C1-AB8861FFAC29}"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100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8EC28D8-7611-4D58-8B3E-7A5333C1E8B9}"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E94BAA7-5BB4-4511-863B-701C2A339021}"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9254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2C25C31-07C3-42F5-A10F-18C7E036D7AA}"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E3A6B90-0EDF-482C-9216-C859DBB729D2}"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622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09B6849-F4A6-4DD6-A670-BF344AF2DD79}"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A108C55-B77E-41B9-AC52-C738C2B34E1C}"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19540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419A50F-8642-4018-A1D7-E5BE3B49C42C}"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FE1B0FF-BE5D-4D34-ABCB-DF188F187EE7}"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1608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0844C3E-80C5-4306-9B77-10810B2862C4}"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0F9292-9DD8-40CD-8808-86322BC2EE1D}"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9357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2501981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a:t>Haga clic en el icono para agregar una imagen</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FCB7F8-B0E8-4806-B880-C8E661CE2020}"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9AA9CF2-450C-47EC-9180-1CF098ED8331}"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067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B8BACC4-8473-45C0-888A-1E050687789D}"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269629B-AF01-4715-AAC1-DC6E86594DEC}"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2063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9B3055-A3E6-4AA2-9B1F-ADDD38CA6513}"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D43202-61B6-4DD7-A4D1-3044B5A1D2BD}"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620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1417315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3375428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2990493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2680139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2206026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323992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020729AE-AA5D-466A-BCF0-1BFA5291CFD4}" type="datetimeFigureOut">
              <a:rPr lang="es-ES" smtClean="0"/>
              <a:pPr/>
              <a:t>05/10/2022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A21544F8-46C8-4C58-8C5C-324446797711}" type="slidenum">
              <a:rPr lang="es-ES" smtClean="0"/>
              <a:pPr/>
              <a:t>‹Nº›</a:t>
            </a:fld>
            <a:endParaRPr lang="es-ES"/>
          </a:p>
        </p:txBody>
      </p:sp>
    </p:spTree>
    <p:extLst>
      <p:ext uri="{BB962C8B-B14F-4D97-AF65-F5344CB8AC3E}">
        <p14:creationId xmlns:p14="http://schemas.microsoft.com/office/powerpoint/2010/main" val="2010311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729AE-AA5D-466A-BCF0-1BFA5291CFD4}" type="datetimeFigureOut">
              <a:rPr lang="es-ES" smtClean="0"/>
              <a:pPr/>
              <a:t>05/10/2022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1544F8-46C8-4C58-8C5C-324446797711}" type="slidenum">
              <a:rPr lang="es-ES" smtClean="0"/>
              <a:pPr/>
              <a:t>‹Nº›</a:t>
            </a:fld>
            <a:endParaRPr lang="es-ES"/>
          </a:p>
        </p:txBody>
      </p:sp>
    </p:spTree>
    <p:extLst>
      <p:ext uri="{BB962C8B-B14F-4D97-AF65-F5344CB8AC3E}">
        <p14:creationId xmlns:p14="http://schemas.microsoft.com/office/powerpoint/2010/main" val="17772213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p>
        </p:txBody>
      </p:sp>
      <p:sp>
        <p:nvSpPr>
          <p:cNvPr id="1027" name="Marcador de texto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86E8EDB-45A2-46A5-9D94-BB1703A906E0}" type="datetimeFigureOut">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05/10/2022</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01822E2-6985-4842-AD89-7CDE086DE09B}" type="slidenum">
              <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7714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intef.es/"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1.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intef.es/" TargetMode="External"/><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5.jpeg"/><Relationship Id="rId7" Type="http://schemas.openxmlformats.org/officeDocument/2006/relationships/image" Target="../media/image27.png"/><Relationship Id="rId12"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6.png"/><Relationship Id="rId10" Type="http://schemas.openxmlformats.org/officeDocument/2006/relationships/image" Target="../media/image30.png"/><Relationship Id="rId4" Type="http://schemas.openxmlformats.org/officeDocument/2006/relationships/image" Target="../media/image5.jpeg"/><Relationship Id="rId9"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5.jpe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5.jpeg"/></Relationships>
</file>

<file path=ppt/slides/_rels/slide2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png"/><Relationship Id="rId7" Type="http://schemas.openxmlformats.org/officeDocument/2006/relationships/image" Target="../media/image3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intef.es/"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intef.es/Noticias/plan-de-accion-de-educacion-digital-de-la-comision-europea/" TargetMode="External"/><Relationship Id="rId5" Type="http://schemas.openxmlformats.org/officeDocument/2006/relationships/hyperlink" Target="https://ec.europa.eu/education/education-in-the-eu/digital-education-action-plan_en"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0.png"/><Relationship Id="rId7" Type="http://schemas.openxmlformats.org/officeDocument/2006/relationships/diagramLayout" Target="../diagrams/layout1.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hyperlink" Target="https://intef.es/wp-content/uploads/2020/07/2020_0707_Plan-Digital-de-Centro_-INTEF.pdf" TargetMode="External"/><Relationship Id="rId5" Type="http://schemas.openxmlformats.org/officeDocument/2006/relationships/image" Target="../media/image11.png"/><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1.pn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l="-79000" r="-79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7188" y="901278"/>
            <a:ext cx="7680463" cy="1674112"/>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08" y="322047"/>
            <a:ext cx="6254913" cy="1125361"/>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60482" y="5826707"/>
            <a:ext cx="3086056" cy="824490"/>
          </a:xfrm>
          <a:prstGeom prst="rect">
            <a:avLst/>
          </a:prstGeom>
        </p:spPr>
      </p:pic>
      <p:sp>
        <p:nvSpPr>
          <p:cNvPr id="13" name="Título 12"/>
          <p:cNvSpPr>
            <a:spLocks noGrp="1"/>
          </p:cNvSpPr>
          <p:nvPr>
            <p:ph type="ctrTitle"/>
          </p:nvPr>
        </p:nvSpPr>
        <p:spPr>
          <a:xfrm>
            <a:off x="1430463" y="2800498"/>
            <a:ext cx="9144000" cy="1354059"/>
          </a:xfrm>
        </p:spPr>
        <p:txBody>
          <a:bodyPr>
            <a:noAutofit/>
          </a:bodyPr>
          <a:lstStyle/>
          <a:p>
            <a:r>
              <a:rPr lang="es-ES" sz="4000" b="1" dirty="0" smtClean="0"/>
              <a:t>Plan de Digitalización y de Competencias Digitales del Sistema Educativo</a:t>
            </a:r>
            <a:endParaRPr lang="es-ES" sz="4000" b="1" dirty="0"/>
          </a:p>
        </p:txBody>
      </p:sp>
      <p:sp>
        <p:nvSpPr>
          <p:cNvPr id="7" name="Marcador de pie de página 1"/>
          <p:cNvSpPr>
            <a:spLocks noGrp="1"/>
          </p:cNvSpPr>
          <p:nvPr>
            <p:ph type="ftr" sz="quarter" idx="11"/>
          </p:nvPr>
        </p:nvSpPr>
        <p:spPr>
          <a:xfrm>
            <a:off x="4277603" y="6286072"/>
            <a:ext cx="4114800" cy="365125"/>
          </a:xfrm>
        </p:spPr>
        <p:txBody>
          <a:bodyPr/>
          <a:lstStyle/>
          <a:p>
            <a:r>
              <a:rPr lang="es-ES" sz="2400" dirty="0"/>
              <a:t>https://intef.es</a:t>
            </a:r>
          </a:p>
        </p:txBody>
      </p:sp>
      <p:sp>
        <p:nvSpPr>
          <p:cNvPr id="6" name="Rectángulo 5"/>
          <p:cNvSpPr/>
          <p:nvPr/>
        </p:nvSpPr>
        <p:spPr>
          <a:xfrm>
            <a:off x="239003" y="5826707"/>
            <a:ext cx="6096000" cy="646331"/>
          </a:xfrm>
          <a:prstGeom prst="rect">
            <a:avLst/>
          </a:prstGeom>
        </p:spPr>
        <p:txBody>
          <a:bodyPr>
            <a:spAutoFit/>
          </a:bodyPr>
          <a:lstStyle/>
          <a:p>
            <a:r>
              <a:rPr lang="es-ES" dirty="0"/>
              <a:t>INTEF ‎// @</a:t>
            </a:r>
            <a:r>
              <a:rPr lang="es-ES" dirty="0" err="1"/>
              <a:t>educaINTEF</a:t>
            </a:r>
            <a:r>
              <a:rPr lang="es-ES" dirty="0"/>
              <a:t> // </a:t>
            </a:r>
            <a:r>
              <a:rPr lang="es-ES" dirty="0">
                <a:hlinkClick r:id="rId6"/>
              </a:rPr>
              <a:t>www.intef.es</a:t>
            </a:r>
            <a:endParaRPr lang="es-ES" dirty="0"/>
          </a:p>
          <a:p>
            <a:r>
              <a:rPr lang="es-ES" dirty="0" smtClean="0"/>
              <a:t>Julio Albalad</a:t>
            </a:r>
            <a:endParaRPr lang="es-ES" dirty="0"/>
          </a:p>
        </p:txBody>
      </p:sp>
    </p:spTree>
    <p:extLst>
      <p:ext uri="{BB962C8B-B14F-4D97-AF65-F5344CB8AC3E}">
        <p14:creationId xmlns:p14="http://schemas.microsoft.com/office/powerpoint/2010/main" val="1629196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10976864" cy="1325563"/>
          </a:xfrm>
        </p:spPr>
        <p:txBody>
          <a:bodyPr>
            <a:normAutofit/>
          </a:bodyPr>
          <a:lstStyle/>
          <a:p>
            <a:r>
              <a:rPr lang="es-ES" sz="4000" b="1" dirty="0" smtClean="0"/>
              <a:t>Programa para la mejora de la competencia digital educativa</a:t>
            </a:r>
            <a:endParaRPr lang="es-ES" sz="4000"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sp>
        <p:nvSpPr>
          <p:cNvPr id="17" name="CuadroTexto 16"/>
          <p:cNvSpPr txBox="1"/>
          <p:nvPr/>
        </p:nvSpPr>
        <p:spPr>
          <a:xfrm>
            <a:off x="822960" y="1408211"/>
            <a:ext cx="10617200" cy="2585323"/>
          </a:xfrm>
          <a:prstGeom prst="rect">
            <a:avLst/>
          </a:prstGeom>
          <a:noFill/>
        </p:spPr>
        <p:txBody>
          <a:bodyPr wrap="square" rtlCol="0">
            <a:spAutoFit/>
          </a:bodyPr>
          <a:lstStyle/>
          <a:p>
            <a:pPr fontAlgn="base"/>
            <a:endParaRPr lang="en-US" dirty="0" smtClean="0"/>
          </a:p>
          <a:p>
            <a:pPr fontAlgn="base"/>
            <a:r>
              <a:rPr lang="es-ES" b="1" dirty="0" smtClean="0"/>
              <a:t>HITO Q3 2024</a:t>
            </a:r>
          </a:p>
          <a:p>
            <a:pPr fontAlgn="base"/>
            <a:endParaRPr lang="es-ES" b="1" dirty="0" smtClean="0"/>
          </a:p>
          <a:p>
            <a:pPr fontAlgn="base"/>
            <a:r>
              <a:rPr lang="es-ES" b="1" dirty="0" smtClean="0"/>
              <a:t>Finalización de las acciones destinadas a la transformación digital de la educación, incluida la certificación en competencias digitales de al menos el 80 % de los 700 000 profesores formados en competencias digitales; y apoyo a 22 000 centros, como mínimo, en la preparación y revisión de sus estrategias digitales</a:t>
            </a:r>
            <a:r>
              <a:rPr lang="es-ES" dirty="0" smtClean="0"/>
              <a:t>.</a:t>
            </a:r>
            <a:endParaRPr lang="en-US" dirty="0" smtClean="0"/>
          </a:p>
          <a:p>
            <a:pPr fontAlgn="base"/>
            <a:r>
              <a:rPr lang="es-ES" dirty="0" smtClean="0"/>
              <a:t>​</a:t>
            </a:r>
          </a:p>
          <a:p>
            <a:pPr fontAlgn="base"/>
            <a:r>
              <a:rPr lang="es-ES" dirty="0" smtClean="0"/>
              <a:t>​</a:t>
            </a:r>
          </a:p>
          <a:p>
            <a:pPr fontAlgn="base"/>
            <a:r>
              <a:rPr lang="es-ES" dirty="0" smtClean="0"/>
              <a:t>​</a:t>
            </a:r>
            <a:endParaRPr lang="es-ES" dirty="0"/>
          </a:p>
        </p:txBody>
      </p:sp>
      <p:pic>
        <p:nvPicPr>
          <p:cNvPr id="2" name="Imagen 1"/>
          <p:cNvPicPr>
            <a:picLocks noChangeAspect="1"/>
          </p:cNvPicPr>
          <p:nvPr/>
        </p:nvPicPr>
        <p:blipFill>
          <a:blip r:embed="rId5"/>
          <a:stretch>
            <a:fillRect/>
          </a:stretch>
        </p:blipFill>
        <p:spPr>
          <a:xfrm>
            <a:off x="1545688" y="3598121"/>
            <a:ext cx="8858250" cy="1905000"/>
          </a:xfrm>
          <a:prstGeom prst="rect">
            <a:avLst/>
          </a:prstGeom>
        </p:spPr>
      </p:pic>
    </p:spTree>
    <p:extLst>
      <p:ext uri="{BB962C8B-B14F-4D97-AF65-F5344CB8AC3E}">
        <p14:creationId xmlns:p14="http://schemas.microsoft.com/office/powerpoint/2010/main" val="242844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10976864" cy="1325563"/>
          </a:xfrm>
        </p:spPr>
        <p:txBody>
          <a:bodyPr>
            <a:normAutofit/>
          </a:bodyPr>
          <a:lstStyle/>
          <a:p>
            <a:r>
              <a:rPr lang="es-ES" sz="4000" b="1" dirty="0" smtClean="0"/>
              <a:t>Programa para la mejora de la competencia digital educativa</a:t>
            </a:r>
            <a:endParaRPr lang="es-ES" sz="4000"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pic>
        <p:nvPicPr>
          <p:cNvPr id="3" name="Imagen 2"/>
          <p:cNvPicPr>
            <a:picLocks noChangeAspect="1"/>
          </p:cNvPicPr>
          <p:nvPr/>
        </p:nvPicPr>
        <p:blipFill>
          <a:blip r:embed="rId5"/>
          <a:stretch>
            <a:fillRect/>
          </a:stretch>
        </p:blipFill>
        <p:spPr>
          <a:xfrm>
            <a:off x="1407534" y="1700419"/>
            <a:ext cx="4734244" cy="4053178"/>
          </a:xfrm>
          <a:prstGeom prst="rect">
            <a:avLst/>
          </a:prstGeom>
        </p:spPr>
      </p:pic>
      <p:pic>
        <p:nvPicPr>
          <p:cNvPr id="4" name="Imagen 3"/>
          <p:cNvPicPr>
            <a:picLocks noChangeAspect="1"/>
          </p:cNvPicPr>
          <p:nvPr/>
        </p:nvPicPr>
        <p:blipFill>
          <a:blip r:embed="rId6"/>
          <a:stretch>
            <a:fillRect/>
          </a:stretch>
        </p:blipFill>
        <p:spPr>
          <a:xfrm>
            <a:off x="6141778" y="1624467"/>
            <a:ext cx="4261688" cy="4205081"/>
          </a:xfrm>
          <a:prstGeom prst="rect">
            <a:avLst/>
          </a:prstGeom>
        </p:spPr>
      </p:pic>
    </p:spTree>
    <p:extLst>
      <p:ext uri="{BB962C8B-B14F-4D97-AF65-F5344CB8AC3E}">
        <p14:creationId xmlns:p14="http://schemas.microsoft.com/office/powerpoint/2010/main" val="1985213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7" name="Título 6"/>
          <p:cNvSpPr>
            <a:spLocks noGrp="1"/>
          </p:cNvSpPr>
          <p:nvPr>
            <p:ph type="title"/>
          </p:nvPr>
        </p:nvSpPr>
        <p:spPr>
          <a:xfrm>
            <a:off x="2170176" y="2119989"/>
            <a:ext cx="9415149" cy="1965009"/>
          </a:xfrm>
        </p:spPr>
        <p:txBody>
          <a:bodyPr>
            <a:noAutofit/>
          </a:bodyPr>
          <a:lstStyle/>
          <a:p>
            <a:pPr algn="ctr"/>
            <a:r>
              <a:rPr lang="es-ES" sz="5400" b="1" dirty="0"/>
              <a:t>2. Digitalización Centros Educativos</a:t>
            </a:r>
          </a:p>
        </p:txBody>
      </p:sp>
      <p:sp>
        <p:nvSpPr>
          <p:cNvPr id="9" name="Marcador de pie de página 1"/>
          <p:cNvSpPr>
            <a:spLocks noGrp="1"/>
          </p:cNvSpPr>
          <p:nvPr>
            <p:ph type="ftr" sz="quarter" idx="11"/>
          </p:nvPr>
        </p:nvSpPr>
        <p:spPr>
          <a:xfrm>
            <a:off x="4038600" y="6356350"/>
            <a:ext cx="4114800" cy="365125"/>
          </a:xfrm>
        </p:spPr>
        <p:txBody>
          <a:bodyPr/>
          <a:lstStyle/>
          <a:p>
            <a:r>
              <a:rPr lang="es-ES" sz="2400" dirty="0"/>
              <a:t>https://intef.es</a:t>
            </a:r>
          </a:p>
        </p:txBody>
      </p:sp>
    </p:spTree>
    <p:extLst>
      <p:ext uri="{BB962C8B-B14F-4D97-AF65-F5344CB8AC3E}">
        <p14:creationId xmlns:p14="http://schemas.microsoft.com/office/powerpoint/2010/main" val="323745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8" y="0"/>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1705232" y="365125"/>
            <a:ext cx="10011280" cy="1573403"/>
          </a:xfrm>
        </p:spPr>
        <p:txBody>
          <a:bodyPr>
            <a:normAutofit fontScale="90000"/>
          </a:bodyPr>
          <a:lstStyle/>
          <a:p>
            <a:r>
              <a:rPr lang="es-ES" sz="3600" b="1" dirty="0">
                <a:solidFill>
                  <a:srgbClr val="106470"/>
                </a:solidFill>
                <a:latin typeface="Calibri"/>
              </a:rPr>
              <a:t>Plan de Digitalización y Competencias Digitales</a:t>
            </a:r>
            <a:br>
              <a:rPr lang="es-ES" sz="3600" b="1" dirty="0">
                <a:solidFill>
                  <a:srgbClr val="106470"/>
                </a:solidFill>
                <a:latin typeface="Calibri"/>
              </a:rPr>
            </a:br>
            <a:r>
              <a:rPr lang="es-ES" sz="3600" b="1" dirty="0">
                <a:solidFill>
                  <a:srgbClr val="106470"/>
                </a:solidFill>
                <a:latin typeface="Calibri"/>
              </a:rPr>
              <a:t/>
            </a:r>
            <a:br>
              <a:rPr lang="es-ES" sz="3600" b="1" dirty="0">
                <a:solidFill>
                  <a:srgbClr val="106470"/>
                </a:solidFill>
                <a:latin typeface="Calibri"/>
              </a:rPr>
            </a:br>
            <a:r>
              <a:rPr lang="es-ES" b="1" dirty="0" smtClean="0">
                <a:solidFill>
                  <a:srgbClr val="FF0000"/>
                </a:solidFill>
              </a:rPr>
              <a:t>Escuelas Conectadas</a:t>
            </a:r>
            <a:endParaRPr lang="es-ES" b="1"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3" name="Subtítulo 5"/>
          <p:cNvSpPr txBox="1">
            <a:spLocks/>
          </p:cNvSpPr>
          <p:nvPr/>
        </p:nvSpPr>
        <p:spPr>
          <a:xfrm>
            <a:off x="2255518" y="2329212"/>
            <a:ext cx="9565179" cy="289082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r>
              <a:rPr lang="es-ES" dirty="0"/>
              <a:t>Acceso de los centros docentes a las redes de banda ancha ultrarrápida.</a:t>
            </a:r>
          </a:p>
          <a:p>
            <a:pPr fontAlgn="ctr"/>
            <a:r>
              <a:rPr lang="es-ES" dirty="0"/>
              <a:t>Despliegue de redes internas de comunicaciones.</a:t>
            </a:r>
          </a:p>
          <a:p>
            <a:pPr fontAlgn="ctr"/>
            <a:r>
              <a:rPr lang="es-ES" dirty="0"/>
              <a:t>Dotación de equipamiento y sistemas de gestión de las comunicaciones y del tráfico.</a:t>
            </a:r>
          </a:p>
          <a:p>
            <a:pPr fontAlgn="ctr"/>
            <a:r>
              <a:rPr lang="es-ES" dirty="0"/>
              <a:t>Acceso de los centros a </a:t>
            </a:r>
            <a:r>
              <a:rPr lang="es-ES" dirty="0" err="1"/>
              <a:t>RedIRIS</a:t>
            </a:r>
            <a:r>
              <a:rPr lang="es-ES" dirty="0"/>
              <a:t>.</a:t>
            </a:r>
          </a:p>
          <a:p>
            <a:pPr fontAlgn="ctr"/>
            <a:r>
              <a:rPr lang="es-ES" dirty="0"/>
              <a:t>Dotación de infraestructuras y recursos TIC.</a:t>
            </a:r>
          </a:p>
        </p:txBody>
      </p:sp>
      <p:pic>
        <p:nvPicPr>
          <p:cNvPr id="2" name="Imagen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4871" y="1249553"/>
            <a:ext cx="4185848" cy="688975"/>
          </a:xfrm>
          <a:prstGeom prst="rect">
            <a:avLst/>
          </a:prstGeom>
        </p:spPr>
      </p:pic>
    </p:spTree>
    <p:extLst>
      <p:ext uri="{BB962C8B-B14F-4D97-AF65-F5344CB8AC3E}">
        <p14:creationId xmlns:p14="http://schemas.microsoft.com/office/powerpoint/2010/main" val="25555392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8" y="0"/>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1705232" y="365125"/>
            <a:ext cx="10011280" cy="1573403"/>
          </a:xfrm>
        </p:spPr>
        <p:txBody>
          <a:bodyPr>
            <a:normAutofit fontScale="90000"/>
          </a:bodyPr>
          <a:lstStyle/>
          <a:p>
            <a:r>
              <a:rPr lang="es-ES" sz="3600" b="1" dirty="0">
                <a:solidFill>
                  <a:srgbClr val="106470"/>
                </a:solidFill>
                <a:latin typeface="Calibri"/>
              </a:rPr>
              <a:t>Plan de Digitalización y Competencias Digitales</a:t>
            </a:r>
            <a:br>
              <a:rPr lang="es-ES" sz="3600" b="1" dirty="0">
                <a:solidFill>
                  <a:srgbClr val="106470"/>
                </a:solidFill>
                <a:latin typeface="Calibri"/>
              </a:rPr>
            </a:br>
            <a:r>
              <a:rPr lang="es-ES" sz="3600" b="1" dirty="0">
                <a:solidFill>
                  <a:srgbClr val="106470"/>
                </a:solidFill>
                <a:latin typeface="Calibri"/>
              </a:rPr>
              <a:t/>
            </a:r>
            <a:br>
              <a:rPr lang="es-ES" sz="3600" b="1" dirty="0">
                <a:solidFill>
                  <a:srgbClr val="106470"/>
                </a:solidFill>
                <a:latin typeface="Calibri"/>
              </a:rPr>
            </a:br>
            <a:r>
              <a:rPr lang="es-ES" b="1" dirty="0">
                <a:solidFill>
                  <a:srgbClr val="FF0000"/>
                </a:solidFill>
              </a:rPr>
              <a:t>Educa en Digital</a:t>
            </a:r>
            <a:endParaRPr lang="es-ES" b="1"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2" name="Subtítulo 13"/>
          <p:cNvSpPr txBox="1">
            <a:spLocks/>
          </p:cNvSpPr>
          <p:nvPr/>
        </p:nvSpPr>
        <p:spPr>
          <a:xfrm>
            <a:off x="6404922" y="4617782"/>
            <a:ext cx="5744794" cy="886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altLang="es-ES" sz="1800" dirty="0">
                <a:solidFill>
                  <a:srgbClr val="002060"/>
                </a:solidFill>
              </a:rPr>
              <a:t>Ministerio de Educación y Formación Profesional</a:t>
            </a:r>
            <a:br>
              <a:rPr lang="es-ES" altLang="es-ES" sz="1800" dirty="0">
                <a:solidFill>
                  <a:srgbClr val="002060"/>
                </a:solidFill>
              </a:rPr>
            </a:br>
            <a:r>
              <a:rPr lang="es-ES" altLang="es-ES" sz="1800" dirty="0">
                <a:solidFill>
                  <a:srgbClr val="002060"/>
                </a:solidFill>
              </a:rPr>
              <a:t>Ministerio de Asuntos Económicos y Transformación Digital</a:t>
            </a:r>
            <a:br>
              <a:rPr lang="es-ES" altLang="es-ES" sz="1800" dirty="0">
                <a:solidFill>
                  <a:srgbClr val="002060"/>
                </a:solidFill>
              </a:rPr>
            </a:br>
            <a:r>
              <a:rPr lang="es-ES" altLang="es-ES" sz="1800" dirty="0">
                <a:solidFill>
                  <a:srgbClr val="002060"/>
                </a:solidFill>
              </a:rPr>
              <a:t>Entidad Pública Empresarial Red.es</a:t>
            </a:r>
          </a:p>
        </p:txBody>
      </p:sp>
      <p:sp>
        <p:nvSpPr>
          <p:cNvPr id="13" name="Subtítulo 5"/>
          <p:cNvSpPr txBox="1">
            <a:spLocks/>
          </p:cNvSpPr>
          <p:nvPr/>
        </p:nvSpPr>
        <p:spPr>
          <a:xfrm>
            <a:off x="2255518" y="2329212"/>
            <a:ext cx="9565179" cy="2890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Puestos educativos en el hogar y otros equipos adicionales</a:t>
            </a:r>
            <a:endParaRPr lang="es-ES" altLang="es-ES" dirty="0"/>
          </a:p>
          <a:p>
            <a:r>
              <a:rPr lang="es-ES" dirty="0"/>
              <a:t>Recursos educativos digitales</a:t>
            </a:r>
            <a:r>
              <a:rPr lang="es-ES" altLang="es-ES" dirty="0"/>
              <a:t>.</a:t>
            </a:r>
          </a:p>
          <a:p>
            <a:r>
              <a:rPr lang="es-ES" dirty="0"/>
              <a:t>Formación para la competencia digital docente.</a:t>
            </a:r>
          </a:p>
          <a:p>
            <a:r>
              <a:rPr lang="es-ES" dirty="0"/>
              <a:t>Inteligencia Artificial para establecer itinerarios de aprendizaje </a:t>
            </a:r>
            <a:r>
              <a:rPr lang="es-ES" dirty="0" smtClean="0"/>
              <a:t>personalizados</a:t>
            </a:r>
            <a:endParaRPr lang="es-ES" dirty="0"/>
          </a:p>
        </p:txBody>
      </p:sp>
    </p:spTree>
    <p:extLst>
      <p:ext uri="{BB962C8B-B14F-4D97-AF65-F5344CB8AC3E}">
        <p14:creationId xmlns:p14="http://schemas.microsoft.com/office/powerpoint/2010/main" val="733832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88" y="0"/>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1705232" y="365125"/>
            <a:ext cx="10011280" cy="1573403"/>
          </a:xfrm>
        </p:spPr>
        <p:txBody>
          <a:bodyPr>
            <a:normAutofit fontScale="90000"/>
          </a:bodyPr>
          <a:lstStyle/>
          <a:p>
            <a:r>
              <a:rPr lang="es-ES" sz="3600" b="1" dirty="0">
                <a:solidFill>
                  <a:srgbClr val="106470"/>
                </a:solidFill>
                <a:latin typeface="Calibri"/>
              </a:rPr>
              <a:t>Plan de Digitalización y Competencias Digitales</a:t>
            </a:r>
            <a:br>
              <a:rPr lang="es-ES" sz="3600" b="1" dirty="0">
                <a:solidFill>
                  <a:srgbClr val="106470"/>
                </a:solidFill>
                <a:latin typeface="Calibri"/>
              </a:rPr>
            </a:br>
            <a:r>
              <a:rPr lang="es-ES" sz="3600" b="1" dirty="0">
                <a:solidFill>
                  <a:srgbClr val="106470"/>
                </a:solidFill>
                <a:latin typeface="Calibri"/>
              </a:rPr>
              <a:t/>
            </a:r>
            <a:br>
              <a:rPr lang="es-ES" sz="3600" b="1" dirty="0">
                <a:solidFill>
                  <a:srgbClr val="106470"/>
                </a:solidFill>
                <a:latin typeface="Calibri"/>
              </a:rPr>
            </a:br>
            <a:r>
              <a:rPr lang="es-ES" b="1" dirty="0">
                <a:solidFill>
                  <a:srgbClr val="FF0000"/>
                </a:solidFill>
              </a:rPr>
              <a:t>Educa en Digital</a:t>
            </a:r>
            <a:endParaRPr lang="es-ES" b="1"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2" name="Subtítulo 13"/>
          <p:cNvSpPr txBox="1">
            <a:spLocks/>
          </p:cNvSpPr>
          <p:nvPr/>
        </p:nvSpPr>
        <p:spPr>
          <a:xfrm>
            <a:off x="6404922" y="4617782"/>
            <a:ext cx="5744794" cy="886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s-ES" altLang="es-ES" sz="1800" dirty="0">
                <a:solidFill>
                  <a:srgbClr val="002060"/>
                </a:solidFill>
              </a:rPr>
              <a:t>Ministerio de Educación y Formación Profesional</a:t>
            </a:r>
            <a:br>
              <a:rPr lang="es-ES" altLang="es-ES" sz="1800" dirty="0">
                <a:solidFill>
                  <a:srgbClr val="002060"/>
                </a:solidFill>
              </a:rPr>
            </a:br>
            <a:r>
              <a:rPr lang="es-ES" altLang="es-ES" sz="1800" dirty="0">
                <a:solidFill>
                  <a:srgbClr val="002060"/>
                </a:solidFill>
              </a:rPr>
              <a:t>Ministerio de Asuntos Económicos y Transformación Digital</a:t>
            </a:r>
            <a:br>
              <a:rPr lang="es-ES" altLang="es-ES" sz="1800" dirty="0">
                <a:solidFill>
                  <a:srgbClr val="002060"/>
                </a:solidFill>
              </a:rPr>
            </a:br>
            <a:r>
              <a:rPr lang="es-ES" altLang="es-ES" sz="1800" dirty="0">
                <a:solidFill>
                  <a:srgbClr val="002060"/>
                </a:solidFill>
              </a:rPr>
              <a:t>Entidad Pública Empresarial Red.es</a:t>
            </a:r>
          </a:p>
        </p:txBody>
      </p:sp>
      <p:sp>
        <p:nvSpPr>
          <p:cNvPr id="13" name="Subtítulo 5"/>
          <p:cNvSpPr txBox="1">
            <a:spLocks/>
          </p:cNvSpPr>
          <p:nvPr/>
        </p:nvSpPr>
        <p:spPr>
          <a:xfrm>
            <a:off x="2255518" y="2329212"/>
            <a:ext cx="9565179" cy="289082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dirty="0"/>
              <a:t>Puestos educativos en el hogar y otros equipos adicionales</a:t>
            </a:r>
            <a:endParaRPr lang="es-ES" altLang="es-ES" dirty="0"/>
          </a:p>
          <a:p>
            <a:r>
              <a:rPr lang="es-ES" dirty="0"/>
              <a:t>Recursos educativos digitales</a:t>
            </a:r>
            <a:r>
              <a:rPr lang="es-ES" altLang="es-ES" dirty="0"/>
              <a:t>.</a:t>
            </a:r>
          </a:p>
          <a:p>
            <a:r>
              <a:rPr lang="es-ES" dirty="0"/>
              <a:t>Formación para la competencia digital docente.</a:t>
            </a:r>
          </a:p>
          <a:p>
            <a:r>
              <a:rPr lang="es-ES" dirty="0"/>
              <a:t>Inteligencia Artificial para establecer itinerarios de aprendizaje </a:t>
            </a:r>
            <a:r>
              <a:rPr lang="es-ES" dirty="0" smtClean="0"/>
              <a:t>personalizados</a:t>
            </a:r>
            <a:endParaRPr lang="es-ES" dirty="0"/>
          </a:p>
        </p:txBody>
      </p:sp>
    </p:spTree>
    <p:extLst>
      <p:ext uri="{BB962C8B-B14F-4D97-AF65-F5344CB8AC3E}">
        <p14:creationId xmlns:p14="http://schemas.microsoft.com/office/powerpoint/2010/main" val="614569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8931522" cy="1325563"/>
          </a:xfrm>
        </p:spPr>
        <p:txBody>
          <a:bodyPr>
            <a:normAutofit/>
          </a:bodyPr>
          <a:lstStyle/>
          <a:p>
            <a:r>
              <a:rPr lang="es-ES" sz="4000" b="1" dirty="0" smtClean="0"/>
              <a:t>Programa para la digitalización del sistema educativo</a:t>
            </a:r>
            <a:endParaRPr lang="es-ES" sz="4000"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sp>
        <p:nvSpPr>
          <p:cNvPr id="17" name="CuadroTexto 16"/>
          <p:cNvSpPr txBox="1"/>
          <p:nvPr/>
        </p:nvSpPr>
        <p:spPr>
          <a:xfrm>
            <a:off x="822960" y="1408211"/>
            <a:ext cx="10617200" cy="2031325"/>
          </a:xfrm>
          <a:prstGeom prst="rect">
            <a:avLst/>
          </a:prstGeom>
          <a:noFill/>
        </p:spPr>
        <p:txBody>
          <a:bodyPr wrap="square" rtlCol="0">
            <a:spAutoFit/>
          </a:bodyPr>
          <a:lstStyle/>
          <a:p>
            <a:pPr fontAlgn="base"/>
            <a:endParaRPr lang="en-US" dirty="0" smtClean="0"/>
          </a:p>
          <a:p>
            <a:pPr fontAlgn="base"/>
            <a:r>
              <a:rPr lang="es-ES" b="1" dirty="0" smtClean="0"/>
              <a:t>HITO T4 2025</a:t>
            </a:r>
          </a:p>
          <a:p>
            <a:pPr fontAlgn="base"/>
            <a:endParaRPr lang="es-ES" b="1" dirty="0" smtClean="0"/>
          </a:p>
          <a:p>
            <a:pPr fontAlgn="base"/>
            <a:r>
              <a:rPr lang="es-ES" dirty="0"/>
              <a:t>Finalización de la dotación con dispositivos digitales conectados e interactivos a al menos 300.000 estudiantes y del equipamiento de al menos 240 000 aulas en centros públicos o subvencionados con fondos públicos para colmar la «brecha digital». </a:t>
            </a:r>
            <a:r>
              <a:rPr lang="es-ES" dirty="0" smtClean="0"/>
              <a:t>​</a:t>
            </a:r>
          </a:p>
          <a:p>
            <a:pPr fontAlgn="base"/>
            <a:r>
              <a:rPr lang="es-ES" dirty="0" smtClean="0"/>
              <a:t>​</a:t>
            </a:r>
            <a:endParaRPr lang="es-ES" dirty="0"/>
          </a:p>
        </p:txBody>
      </p:sp>
      <p:pic>
        <p:nvPicPr>
          <p:cNvPr id="3" name="Imagen 2"/>
          <p:cNvPicPr>
            <a:picLocks noChangeAspect="1"/>
          </p:cNvPicPr>
          <p:nvPr/>
        </p:nvPicPr>
        <p:blipFill>
          <a:blip r:embed="rId5"/>
          <a:stretch>
            <a:fillRect/>
          </a:stretch>
        </p:blipFill>
        <p:spPr>
          <a:xfrm>
            <a:off x="1676400" y="3713032"/>
            <a:ext cx="8839200" cy="1838325"/>
          </a:xfrm>
          <a:prstGeom prst="rect">
            <a:avLst/>
          </a:prstGeom>
        </p:spPr>
      </p:pic>
      <p:pic>
        <p:nvPicPr>
          <p:cNvPr id="12" name="Imagen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41061" y="266485"/>
            <a:ext cx="1682411" cy="1522842"/>
          </a:xfrm>
          <a:prstGeom prst="rect">
            <a:avLst/>
          </a:prstGeom>
        </p:spPr>
      </p:pic>
    </p:spTree>
    <p:extLst>
      <p:ext uri="{BB962C8B-B14F-4D97-AF65-F5344CB8AC3E}">
        <p14:creationId xmlns:p14="http://schemas.microsoft.com/office/powerpoint/2010/main" val="301722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10976864" cy="1325563"/>
          </a:xfrm>
        </p:spPr>
        <p:txBody>
          <a:bodyPr>
            <a:normAutofit/>
          </a:bodyPr>
          <a:lstStyle/>
          <a:p>
            <a:r>
              <a:rPr lang="es-ES" sz="4000" b="1" dirty="0" smtClean="0"/>
              <a:t>Programa para la digitalización del sistema educativo</a:t>
            </a:r>
            <a:endParaRPr lang="es-ES" sz="4000"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pic>
        <p:nvPicPr>
          <p:cNvPr id="4" name="Imagen 3"/>
          <p:cNvPicPr>
            <a:picLocks noChangeAspect="1"/>
          </p:cNvPicPr>
          <p:nvPr/>
        </p:nvPicPr>
        <p:blipFill>
          <a:blip r:embed="rId5"/>
          <a:stretch>
            <a:fillRect/>
          </a:stretch>
        </p:blipFill>
        <p:spPr>
          <a:xfrm>
            <a:off x="1645340" y="1468302"/>
            <a:ext cx="8273912" cy="4461089"/>
          </a:xfrm>
          <a:prstGeom prst="rect">
            <a:avLst/>
          </a:prstGeom>
        </p:spPr>
      </p:pic>
    </p:spTree>
    <p:extLst>
      <p:ext uri="{BB962C8B-B14F-4D97-AF65-F5344CB8AC3E}">
        <p14:creationId xmlns:p14="http://schemas.microsoft.com/office/powerpoint/2010/main" val="33134829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10976864" cy="1325563"/>
          </a:xfrm>
        </p:spPr>
        <p:txBody>
          <a:bodyPr>
            <a:normAutofit/>
          </a:bodyPr>
          <a:lstStyle/>
          <a:p>
            <a:r>
              <a:rPr lang="es-ES" sz="4000" b="1" dirty="0" smtClean="0"/>
              <a:t>Programa para la digitalización del sistema educativo</a:t>
            </a:r>
            <a:endParaRPr lang="es-ES" sz="4000"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pic>
        <p:nvPicPr>
          <p:cNvPr id="2" name="Imagen 1"/>
          <p:cNvPicPr>
            <a:picLocks noChangeAspect="1"/>
          </p:cNvPicPr>
          <p:nvPr/>
        </p:nvPicPr>
        <p:blipFill>
          <a:blip r:embed="rId5"/>
          <a:stretch>
            <a:fillRect/>
          </a:stretch>
        </p:blipFill>
        <p:spPr>
          <a:xfrm>
            <a:off x="2176463" y="1320720"/>
            <a:ext cx="6482813" cy="4513550"/>
          </a:xfrm>
          <a:prstGeom prst="rect">
            <a:avLst/>
          </a:prstGeom>
        </p:spPr>
      </p:pic>
    </p:spTree>
    <p:extLst>
      <p:ext uri="{BB962C8B-B14F-4D97-AF65-F5344CB8AC3E}">
        <p14:creationId xmlns:p14="http://schemas.microsoft.com/office/powerpoint/2010/main" val="413026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7" name="Título 6"/>
          <p:cNvSpPr>
            <a:spLocks noGrp="1"/>
          </p:cNvSpPr>
          <p:nvPr>
            <p:ph type="title"/>
          </p:nvPr>
        </p:nvSpPr>
        <p:spPr>
          <a:xfrm>
            <a:off x="3075821" y="2095605"/>
            <a:ext cx="7198824" cy="1965009"/>
          </a:xfrm>
        </p:spPr>
        <p:txBody>
          <a:bodyPr>
            <a:noAutofit/>
          </a:bodyPr>
          <a:lstStyle/>
          <a:p>
            <a:pPr algn="ctr"/>
            <a:r>
              <a:rPr lang="es-ES" sz="5400" b="1" dirty="0"/>
              <a:t>3. Los recursos educativos digitales</a:t>
            </a:r>
          </a:p>
        </p:txBody>
      </p:sp>
      <p:sp>
        <p:nvSpPr>
          <p:cNvPr id="9" name="Marcador de pie de página 1"/>
          <p:cNvSpPr>
            <a:spLocks noGrp="1"/>
          </p:cNvSpPr>
          <p:nvPr>
            <p:ph type="ftr" sz="quarter" idx="11"/>
          </p:nvPr>
        </p:nvSpPr>
        <p:spPr>
          <a:xfrm>
            <a:off x="4038600" y="6356350"/>
            <a:ext cx="4114800" cy="365125"/>
          </a:xfrm>
        </p:spPr>
        <p:txBody>
          <a:bodyPr/>
          <a:lstStyle/>
          <a:p>
            <a:r>
              <a:rPr lang="es-ES" sz="2400" dirty="0"/>
              <a:t>https://intef.es</a:t>
            </a:r>
          </a:p>
        </p:txBody>
      </p:sp>
    </p:spTree>
    <p:extLst>
      <p:ext uri="{BB962C8B-B14F-4D97-AF65-F5344CB8AC3E}">
        <p14:creationId xmlns:p14="http://schemas.microsoft.com/office/powerpoint/2010/main" val="2860169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28994" y="6256974"/>
            <a:ext cx="1331201" cy="494885"/>
          </a:xfrm>
          <a:prstGeom prst="rect">
            <a:avLst/>
          </a:prstGeom>
        </p:spPr>
      </p:pic>
      <p:sp>
        <p:nvSpPr>
          <p:cNvPr id="7" name="Título 6"/>
          <p:cNvSpPr>
            <a:spLocks noGrp="1"/>
          </p:cNvSpPr>
          <p:nvPr>
            <p:ph type="title"/>
          </p:nvPr>
        </p:nvSpPr>
        <p:spPr>
          <a:xfrm>
            <a:off x="1688604" y="176284"/>
            <a:ext cx="10288047" cy="1325563"/>
          </a:xfrm>
        </p:spPr>
        <p:txBody>
          <a:bodyPr>
            <a:noAutofit/>
          </a:bodyPr>
          <a:lstStyle/>
          <a:p>
            <a:r>
              <a:rPr lang="es-ES" sz="3200" b="1" dirty="0">
                <a:solidFill>
                  <a:srgbClr val="106470"/>
                </a:solidFill>
                <a:latin typeface="Calibri"/>
              </a:rPr>
              <a:t>Instituto Nacional de Tecnologías Educativas y de Formación del Profesorado (INTEF)</a:t>
            </a:r>
          </a:p>
        </p:txBody>
      </p:sp>
      <p:sp>
        <p:nvSpPr>
          <p:cNvPr id="2" name="Marcador de pie de página 1"/>
          <p:cNvSpPr>
            <a:spLocks noGrp="1"/>
          </p:cNvSpPr>
          <p:nvPr>
            <p:ph type="ftr" sz="quarter" idx="11"/>
          </p:nvPr>
        </p:nvSpPr>
        <p:spPr>
          <a:xfrm>
            <a:off x="8456283" y="3770880"/>
            <a:ext cx="2502435" cy="365125"/>
          </a:xfrm>
        </p:spPr>
        <p:txBody>
          <a:bodyPr/>
          <a:lstStyle/>
          <a:p>
            <a:r>
              <a:rPr lang="es-ES" sz="2400" dirty="0">
                <a:hlinkClick r:id="rId8"/>
              </a:rPr>
              <a:t>https://intef.es</a:t>
            </a:r>
            <a:r>
              <a:rPr lang="es-ES" sz="2400" dirty="0"/>
              <a:t> </a:t>
            </a:r>
          </a:p>
        </p:txBody>
      </p:sp>
      <p:pic>
        <p:nvPicPr>
          <p:cNvPr id="10" name="Imagen 9"/>
          <p:cNvPicPr>
            <a:picLocks noChangeAspect="1"/>
          </p:cNvPicPr>
          <p:nvPr/>
        </p:nvPicPr>
        <p:blipFill rotWithShape="1">
          <a:blip r:embed="rId9"/>
          <a:srcRect l="16846" t="8745" r="17384" b="72"/>
          <a:stretch/>
        </p:blipFill>
        <p:spPr>
          <a:xfrm>
            <a:off x="3383570" y="1649949"/>
            <a:ext cx="5072713" cy="4395430"/>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6737" y="839065"/>
            <a:ext cx="3497102" cy="629186"/>
          </a:xfrm>
          <a:prstGeom prst="rect">
            <a:avLst/>
          </a:prstGeom>
        </p:spPr>
      </p:pic>
    </p:spTree>
    <p:extLst>
      <p:ext uri="{BB962C8B-B14F-4D97-AF65-F5344CB8AC3E}">
        <p14:creationId xmlns:p14="http://schemas.microsoft.com/office/powerpoint/2010/main" val="22815805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pic>
        <p:nvPicPr>
          <p:cNvPr id="6148" name="Imagen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175" y="6045200"/>
            <a:ext cx="264477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Imagen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7551" y="6194886"/>
            <a:ext cx="13319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Marcador de pie de página 1"/>
          <p:cNvSpPr>
            <a:spLocks noGrp="1"/>
          </p:cNvSpPr>
          <p:nvPr>
            <p:ph type="ftr" sz="quarter" idx="11"/>
          </p:nvPr>
        </p:nvSpPr>
        <p:spPr>
          <a:xfrm>
            <a:off x="2880273" y="6321425"/>
            <a:ext cx="325447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https://intef.es</a:t>
            </a:r>
          </a:p>
        </p:txBody>
      </p:sp>
      <p:sp>
        <p:nvSpPr>
          <p:cNvPr id="5" name="1 Título"/>
          <p:cNvSpPr txBox="1">
            <a:spLocks/>
          </p:cNvSpPr>
          <p:nvPr/>
        </p:nvSpPr>
        <p:spPr bwMode="auto">
          <a:xfrm>
            <a:off x="1673210" y="161239"/>
            <a:ext cx="9050340" cy="963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a:solidFill>
                  <a:schemeClr val="accent1">
                    <a:lumMod val="50000"/>
                  </a:schemeClr>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4800" b="1" i="0" u="none" strike="noStrike" kern="0" cap="none" spc="0" normalizeH="0" baseline="0" noProof="0" dirty="0">
                <a:ln>
                  <a:noFill/>
                </a:ln>
                <a:solidFill>
                  <a:srgbClr val="01718A"/>
                </a:solidFill>
                <a:effectLst/>
                <a:uLnTx/>
                <a:uFillTx/>
                <a:latin typeface="Calibri Light" panose="020F0302020204030204" pitchFamily="34" charset="0"/>
                <a:ea typeface="+mj-ea"/>
                <a:cs typeface="+mj-cs"/>
              </a:rPr>
              <a:t>Recursos Educativos Abiertos (REA) </a:t>
            </a:r>
          </a:p>
        </p:txBody>
      </p:sp>
      <p:pic>
        <p:nvPicPr>
          <p:cNvPr id="6" name="Imagen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97933" y="1561155"/>
            <a:ext cx="3525549" cy="1071794"/>
          </a:xfrm>
          <a:prstGeom prst="rect">
            <a:avLst/>
          </a:prstGeom>
        </p:spPr>
      </p:pic>
      <p:pic>
        <p:nvPicPr>
          <p:cNvPr id="7" name="Imagen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3380" y="2886178"/>
            <a:ext cx="3373141" cy="1406595"/>
          </a:xfrm>
          <a:prstGeom prst="rect">
            <a:avLst/>
          </a:prstGeom>
        </p:spPr>
      </p:pic>
      <p:pic>
        <p:nvPicPr>
          <p:cNvPr id="8" name="Imagen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28015" y="2886177"/>
            <a:ext cx="3505200" cy="1435462"/>
          </a:xfrm>
          <a:prstGeom prst="rect">
            <a:avLst/>
          </a:prstGeom>
        </p:spPr>
      </p:pic>
      <p:pic>
        <p:nvPicPr>
          <p:cNvPr id="9" name="Imagen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7500" y="1650497"/>
            <a:ext cx="3383280" cy="893110"/>
          </a:xfrm>
          <a:prstGeom prst="rect">
            <a:avLst/>
          </a:prstGeom>
        </p:spPr>
      </p:pic>
      <p:pic>
        <p:nvPicPr>
          <p:cNvPr id="10" name="Imagen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61836" y="4697420"/>
            <a:ext cx="1171187" cy="1147441"/>
          </a:xfrm>
          <a:prstGeom prst="rect">
            <a:avLst/>
          </a:prstGeom>
        </p:spPr>
      </p:pic>
      <p:sp>
        <p:nvSpPr>
          <p:cNvPr id="11" name="CuadroTexto 10"/>
          <p:cNvSpPr txBox="1"/>
          <p:nvPr/>
        </p:nvSpPr>
        <p:spPr>
          <a:xfrm>
            <a:off x="8043806" y="4977367"/>
            <a:ext cx="2679744" cy="52322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1" i="0" u="none" strike="noStrike" kern="1200" cap="none" spc="0" normalizeH="0" baseline="0" noProof="0" err="1">
                <a:ln>
                  <a:noFill/>
                </a:ln>
                <a:solidFill>
                  <a:srgbClr val="01718A"/>
                </a:solidFill>
                <a:effectLst/>
                <a:uLnTx/>
                <a:uFillTx/>
                <a:latin typeface="Century Gothic"/>
                <a:ea typeface="+mn-ea"/>
                <a:cs typeface="+mn-cs"/>
              </a:rPr>
              <a:t>eXeLearning</a:t>
            </a:r>
            <a:endParaRPr kumimoji="0" lang="es-ES" sz="3200" b="0" i="0" u="none" strike="noStrike" kern="1200" cap="none" spc="0" normalizeH="0" baseline="0" noProof="0">
              <a:ln>
                <a:noFill/>
              </a:ln>
              <a:solidFill>
                <a:srgbClr val="01718A"/>
              </a:solidFill>
              <a:effectLst/>
              <a:uLnTx/>
              <a:uFillTx/>
              <a:latin typeface="Calibri" panose="020F0502020204030204" pitchFamily="34" charset="0"/>
              <a:ea typeface="+mn-ea"/>
              <a:cs typeface="Arial"/>
            </a:endParaRPr>
          </a:p>
        </p:txBody>
      </p:sp>
      <p:pic>
        <p:nvPicPr>
          <p:cNvPr id="12" name="Imagen 10" descr="Imagen que contiene gráficos vectoriales, texto&#10;&#10;Descripción generada con confianza alta">
            <a:extLst>
              <a:ext uri="{FF2B5EF4-FFF2-40B4-BE49-F238E27FC236}">
                <a16:creationId xmlns:a16="http://schemas.microsoft.com/office/drawing/2014/main" id="{E477DDE9-7797-4F5C-A0F7-E82506AC214B}"/>
              </a:ext>
            </a:extLst>
          </p:cNvPr>
          <p:cNvPicPr>
            <a:picLocks noChangeAspect="1"/>
          </p:cNvPicPr>
          <p:nvPr/>
        </p:nvPicPr>
        <p:blipFill>
          <a:blip r:embed="rId11" cstate="print"/>
          <a:stretch>
            <a:fillRect/>
          </a:stretch>
        </p:blipFill>
        <p:spPr>
          <a:xfrm>
            <a:off x="3254255" y="4474716"/>
            <a:ext cx="1624913" cy="1528520"/>
          </a:xfrm>
          <a:prstGeom prst="rect">
            <a:avLst/>
          </a:prstGeom>
        </p:spPr>
      </p:pic>
      <p:pic>
        <p:nvPicPr>
          <p:cNvPr id="13" name="Imagen 12">
            <a:extLst>
              <a:ext uri="{FF2B5EF4-FFF2-40B4-BE49-F238E27FC236}">
                <a16:creationId xmlns:a16="http://schemas.microsoft.com/office/drawing/2014/main" id="{14A78407-2BA1-45BE-9BE2-9F7AFB56E0B7}"/>
              </a:ext>
            </a:extLst>
          </p:cNvPr>
          <p:cNvPicPr>
            <a:picLocks noChangeAspect="1"/>
          </p:cNvPicPr>
          <p:nvPr/>
        </p:nvPicPr>
        <p:blipFill>
          <a:blip r:embed="rId12" cstate="print"/>
          <a:stretch>
            <a:fillRect/>
          </a:stretch>
        </p:blipFill>
        <p:spPr>
          <a:xfrm>
            <a:off x="9463373" y="6315903"/>
            <a:ext cx="2212517" cy="386574"/>
          </a:xfrm>
          <a:prstGeom prst="rect">
            <a:avLst/>
          </a:prstGeom>
        </p:spPr>
      </p:pic>
    </p:spTree>
    <p:extLst>
      <p:ext uri="{BB962C8B-B14F-4D97-AF65-F5344CB8AC3E}">
        <p14:creationId xmlns:p14="http://schemas.microsoft.com/office/powerpoint/2010/main" val="4094037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7" name="Título 6"/>
          <p:cNvSpPr>
            <a:spLocks noGrp="1"/>
          </p:cNvSpPr>
          <p:nvPr>
            <p:ph type="title"/>
          </p:nvPr>
        </p:nvSpPr>
        <p:spPr>
          <a:xfrm>
            <a:off x="3075821" y="2095605"/>
            <a:ext cx="7198824" cy="1965009"/>
          </a:xfrm>
        </p:spPr>
        <p:txBody>
          <a:bodyPr>
            <a:noAutofit/>
          </a:bodyPr>
          <a:lstStyle/>
          <a:p>
            <a:pPr algn="ctr"/>
            <a:r>
              <a:rPr lang="es-ES" sz="5400" b="1"/>
              <a:t>4. Las </a:t>
            </a:r>
            <a:r>
              <a:rPr lang="es-ES" sz="5400" b="1" dirty="0"/>
              <a:t>competencias digitales avanzadas</a:t>
            </a:r>
          </a:p>
        </p:txBody>
      </p:sp>
      <p:sp>
        <p:nvSpPr>
          <p:cNvPr id="9" name="Marcador de pie de página 1"/>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https://intef.es</a:t>
            </a:r>
          </a:p>
        </p:txBody>
      </p:sp>
    </p:spTree>
    <p:extLst>
      <p:ext uri="{BB962C8B-B14F-4D97-AF65-F5344CB8AC3E}">
        <p14:creationId xmlns:p14="http://schemas.microsoft.com/office/powerpoint/2010/main" val="21669460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102000" r="-102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0124" y="6159648"/>
            <a:ext cx="2868553" cy="516099"/>
          </a:xfrm>
          <a:prstGeom prst="rect">
            <a:avLst/>
          </a:prstGeom>
        </p:spPr>
      </p:pic>
      <p:pic>
        <p:nvPicPr>
          <p:cNvPr id="10" name="Imagen 9"/>
          <p:cNvPicPr>
            <a:picLocks noChangeAspect="1"/>
          </p:cNvPicPr>
          <p:nvPr/>
        </p:nvPicPr>
        <p:blipFill rotWithShape="1">
          <a:blip r:embed="rId4"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11" name="Imagen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sp>
        <p:nvSpPr>
          <p:cNvPr id="13" name="Marcador de pie de página 1"/>
          <p:cNvSpPr>
            <a:spLocks noGrp="1"/>
          </p:cNvSpPr>
          <p:nvPr>
            <p:ph type="ftr" sz="quarter" idx="11"/>
          </p:nvPr>
        </p:nvSpPr>
        <p:spPr>
          <a:xfrm>
            <a:off x="6097739" y="6235134"/>
            <a:ext cx="20849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https://intef.es</a:t>
            </a:r>
          </a:p>
        </p:txBody>
      </p:sp>
      <p:sp>
        <p:nvSpPr>
          <p:cNvPr id="14" name="Título 1"/>
          <p:cNvSpPr txBox="1">
            <a:spLocks/>
          </p:cNvSpPr>
          <p:nvPr/>
        </p:nvSpPr>
        <p:spPr>
          <a:xfrm>
            <a:off x="1255776" y="371983"/>
            <a:ext cx="9643872" cy="9957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0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rPr>
              <a:t>Escuela de pensamiento computacional e inteligencia artificial (EPCIA)</a:t>
            </a:r>
          </a:p>
        </p:txBody>
      </p:sp>
      <p:sp>
        <p:nvSpPr>
          <p:cNvPr id="8" name="Marcador de contenido 2"/>
          <p:cNvSpPr txBox="1">
            <a:spLocks/>
          </p:cNvSpPr>
          <p:nvPr/>
        </p:nvSpPr>
        <p:spPr bwMode="auto">
          <a:xfrm>
            <a:off x="505769" y="1626101"/>
            <a:ext cx="8172627"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marR="0" lvl="0" indent="0" algn="just" defTabSz="914400" rtl="0" eaLnBrk="1" fontAlgn="base" latinLnBrk="0" hangingPunct="1">
              <a:lnSpc>
                <a:spcPct val="100000"/>
              </a:lnSpc>
              <a:spcBef>
                <a:spcPct val="20000"/>
              </a:spcBef>
              <a:spcAft>
                <a:spcPct val="0"/>
              </a:spcAft>
              <a:buClrTx/>
              <a:buSzTx/>
              <a:buNone/>
              <a:tabLst/>
              <a:defRPr/>
            </a:pPr>
            <a:r>
              <a:rPr kumimoji="0" lang="es-ES" sz="2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Objetivo</a:t>
            </a: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ofrecer </a:t>
            </a:r>
            <a:r>
              <a:rPr kumimoji="0" lang="es-E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recursos</a:t>
            </a: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y </a:t>
            </a:r>
            <a:r>
              <a:rPr kumimoji="0" lang="es-ES" sz="2800" b="1"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soluciones tecnológicas </a:t>
            </a: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que ayuden a los docentes a incorporar estas habilidades a su práctica docente.</a:t>
            </a:r>
          </a:p>
          <a:p>
            <a:pPr lvl="2" indent="-285750">
              <a:buFontTx/>
              <a:buChar char="»"/>
              <a:defRPr/>
            </a:pPr>
            <a:r>
              <a:rPr kumimoji="0" lang="es-ES" sz="2800" b="0" i="0" u="none" strike="noStrike" kern="0" cap="none" spc="0" normalizeH="0" baseline="0" noProof="0" dirty="0" err="1">
                <a:ln>
                  <a:noFill/>
                </a:ln>
                <a:solidFill>
                  <a:sysClr val="windowText" lastClr="000000"/>
                </a:solidFill>
                <a:effectLst/>
                <a:uLnTx/>
                <a:uFillTx/>
                <a:latin typeface="Calibri" panose="020F0502020204030204" pitchFamily="34" charset="0"/>
                <a:ea typeface="+mn-ea"/>
                <a:cs typeface="Calibri" panose="020F0502020204030204" pitchFamily="34" charset="0"/>
              </a:rPr>
              <a:t>REAs</a:t>
            </a:r>
            <a:endPar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endParaRPr>
          </a:p>
          <a:p>
            <a:pPr lvl="2" indent="-285750">
              <a:buFontTx/>
              <a:buChar char="»"/>
              <a:defRPr/>
            </a:pP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Formación</a:t>
            </a:r>
          </a:p>
          <a:p>
            <a:pPr lvl="2" indent="-285750">
              <a:buFontTx/>
              <a:buChar char="»"/>
              <a:defRPr/>
            </a:pP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Soporte</a:t>
            </a:r>
          </a:p>
          <a:p>
            <a:pPr lvl="2" indent="-285750">
              <a:buFontTx/>
              <a:buChar char="»"/>
              <a:defRPr/>
            </a:pP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Evaluación</a:t>
            </a:r>
          </a:p>
          <a:p>
            <a:pPr lvl="2" indent="-285750">
              <a:buFontTx/>
              <a:buChar char="»"/>
              <a:defRPr/>
            </a:pP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Concursos y proyectos colaborativos</a:t>
            </a:r>
          </a:p>
        </p:txBody>
      </p:sp>
      <p:pic>
        <p:nvPicPr>
          <p:cNvPr id="2" name="Imagen 1"/>
          <p:cNvPicPr>
            <a:picLocks noChangeAspect="1"/>
          </p:cNvPicPr>
          <p:nvPr/>
        </p:nvPicPr>
        <p:blipFill>
          <a:blip r:embed="rId6" cstate="print"/>
          <a:stretch>
            <a:fillRect/>
          </a:stretch>
        </p:blipFill>
        <p:spPr>
          <a:xfrm>
            <a:off x="9734938" y="1015617"/>
            <a:ext cx="2457062" cy="962560"/>
          </a:xfrm>
          <a:prstGeom prst="rect">
            <a:avLst/>
          </a:prstGeom>
        </p:spPr>
      </p:pic>
      <p:sp>
        <p:nvSpPr>
          <p:cNvPr id="9" name="Rectángulo redondeado 8"/>
          <p:cNvSpPr/>
          <p:nvPr/>
        </p:nvSpPr>
        <p:spPr>
          <a:xfrm>
            <a:off x="6282814" y="2683230"/>
            <a:ext cx="5250426" cy="2256638"/>
          </a:xfrm>
          <a:prstGeom prst="roundRect">
            <a:avLst/>
          </a:prstGeom>
          <a:noFill/>
          <a:ln w="41275" cmpd="thinThick"/>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ángulo 11"/>
          <p:cNvSpPr/>
          <p:nvPr/>
        </p:nvSpPr>
        <p:spPr>
          <a:xfrm>
            <a:off x="6916915" y="3130741"/>
            <a:ext cx="4686662"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Calibri" panose="020F0502020204030204"/>
                <a:ea typeface="+mn-ea"/>
                <a:cs typeface="+mn-cs"/>
              </a:rPr>
              <a:t>Infantil</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 y </a:t>
            </a:r>
            <a:r>
              <a:rPr kumimoji="0" lang="en-US" sz="1800" b="1" i="0" u="none" strike="noStrike" kern="1200" cap="none" spc="0" normalizeH="0" baseline="0" noProof="0" dirty="0" err="1">
                <a:ln>
                  <a:noFill/>
                </a:ln>
                <a:solidFill>
                  <a:srgbClr val="002060"/>
                </a:solidFill>
                <a:effectLst/>
                <a:uLnTx/>
                <a:uFillTx/>
                <a:latin typeface="Calibri" panose="020F0502020204030204"/>
                <a:ea typeface="+mn-ea"/>
                <a:cs typeface="+mn-cs"/>
              </a:rPr>
              <a:t>Primaria</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Actividades</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“unplugged”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2060"/>
                </a:solidFill>
                <a:effectLst/>
                <a:uLnTx/>
                <a:uFillTx/>
                <a:latin typeface="Calibri" panose="020F0502020204030204"/>
                <a:ea typeface="+mn-ea"/>
                <a:cs typeface="+mn-cs"/>
              </a:rPr>
              <a:t>Primaria</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 y ESO</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Scratch + MLK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ESO – </a:t>
            </a:r>
            <a:r>
              <a:rPr kumimoji="0" lang="en-US" sz="1800" b="1" i="0" u="none" strike="noStrike" kern="1200" cap="none" spc="0" normalizeH="0" baseline="0" noProof="0" dirty="0" err="1">
                <a:ln>
                  <a:noFill/>
                </a:ln>
                <a:solidFill>
                  <a:srgbClr val="002060"/>
                </a:solidFill>
                <a:effectLst/>
                <a:uLnTx/>
                <a:uFillTx/>
                <a:latin typeface="Calibri" panose="020F0502020204030204"/>
                <a:ea typeface="+mn-ea"/>
                <a:cs typeface="+mn-cs"/>
              </a:rPr>
              <a:t>Bachillerato</a:t>
            </a:r>
            <a:r>
              <a:rPr kumimoji="0" lang="en-US" sz="1800" b="1" i="0" u="none" strike="noStrike" kern="1200" cap="none" spc="0" normalizeH="0" baseline="0" noProof="0" dirty="0">
                <a:ln>
                  <a:noFill/>
                </a:ln>
                <a:solidFill>
                  <a:srgbClr val="002060"/>
                </a:solidFill>
                <a:effectLst/>
                <a:uLnTx/>
                <a:uFillTx/>
                <a:latin typeface="Calibri" panose="020F0502020204030204"/>
                <a:ea typeface="+mn-ea"/>
                <a:cs typeface="+mn-cs"/>
              </a:rPr>
              <a:t> - FP</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App Inventor + IA</a:t>
            </a:r>
          </a:p>
        </p:txBody>
      </p:sp>
    </p:spTree>
    <p:extLst>
      <p:ext uri="{BB962C8B-B14F-4D97-AF65-F5344CB8AC3E}">
        <p14:creationId xmlns:p14="http://schemas.microsoft.com/office/powerpoint/2010/main" val="2922770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60124" y="6159648"/>
            <a:ext cx="2868553" cy="516099"/>
          </a:xfrm>
          <a:prstGeom prst="rect">
            <a:avLst/>
          </a:prstGeom>
        </p:spPr>
      </p:pic>
      <p:pic>
        <p:nvPicPr>
          <p:cNvPr id="10" name="Imagen 9"/>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sp>
        <p:nvSpPr>
          <p:cNvPr id="13" name="Marcador de pie de página 1"/>
          <p:cNvSpPr>
            <a:spLocks noGrp="1"/>
          </p:cNvSpPr>
          <p:nvPr>
            <p:ph type="ftr" sz="quarter" idx="11"/>
          </p:nvPr>
        </p:nvSpPr>
        <p:spPr>
          <a:xfrm>
            <a:off x="6097739" y="6235134"/>
            <a:ext cx="2084968"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https://intef.es</a:t>
            </a:r>
          </a:p>
        </p:txBody>
      </p:sp>
      <p:sp>
        <p:nvSpPr>
          <p:cNvPr id="14" name="Título 1"/>
          <p:cNvSpPr txBox="1">
            <a:spLocks/>
          </p:cNvSpPr>
          <p:nvPr/>
        </p:nvSpPr>
        <p:spPr>
          <a:xfrm>
            <a:off x="1255776" y="371983"/>
            <a:ext cx="9643872" cy="99570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4000" b="1" i="0" u="none" strike="noStrike" kern="1200" cap="none" spc="0" normalizeH="0" baseline="0" noProof="0" dirty="0" smtClean="0">
                <a:ln>
                  <a:noFill/>
                </a:ln>
                <a:solidFill>
                  <a:srgbClr val="002060"/>
                </a:solidFill>
                <a:effectLst/>
                <a:uLnTx/>
                <a:uFillTx/>
                <a:latin typeface="Calibri Light" panose="020F0302020204030204" pitchFamily="34" charset="0"/>
                <a:ea typeface="+mj-ea"/>
                <a:cs typeface="Calibri Light" panose="020F0302020204030204" pitchFamily="34" charset="0"/>
              </a:rPr>
              <a:t>Aula del Futuro</a:t>
            </a:r>
            <a:endParaRPr kumimoji="0" lang="es-ES" sz="4000" b="1" i="0" u="none" strike="noStrike" kern="1200" cap="none" spc="0" normalizeH="0" baseline="0" noProof="0" dirty="0">
              <a:ln>
                <a:noFill/>
              </a:ln>
              <a:solidFill>
                <a:srgbClr val="002060"/>
              </a:solidFill>
              <a:effectLst/>
              <a:uLnTx/>
              <a:uFillTx/>
              <a:latin typeface="Calibri Light" panose="020F0302020204030204" pitchFamily="34" charset="0"/>
              <a:ea typeface="+mj-ea"/>
              <a:cs typeface="Calibri Light" panose="020F0302020204030204" pitchFamily="34" charset="0"/>
            </a:endParaRPr>
          </a:p>
        </p:txBody>
      </p:sp>
      <p:sp>
        <p:nvSpPr>
          <p:cNvPr id="8" name="Marcador de contenido 2"/>
          <p:cNvSpPr txBox="1">
            <a:spLocks/>
          </p:cNvSpPr>
          <p:nvPr/>
        </p:nvSpPr>
        <p:spPr bwMode="auto">
          <a:xfrm>
            <a:off x="505770" y="1626101"/>
            <a:ext cx="5467648"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Calibri" panose="020F0502020204030204" pitchFamily="34" charset="0"/>
                <a:ea typeface="+mn-ea"/>
                <a:cs typeface="Calibri" panose="020F0502020204030204" pitchFamily="34" charset="0"/>
              </a:defRPr>
            </a:lvl1pPr>
            <a:lvl2pPr marL="742950" indent="-285750" algn="l" rtl="0" eaLnBrk="1" fontAlgn="base" hangingPunct="1">
              <a:spcBef>
                <a:spcPct val="20000"/>
              </a:spcBef>
              <a:spcAft>
                <a:spcPct val="0"/>
              </a:spcAft>
              <a:buChar char="–"/>
              <a:defRPr sz="2800">
                <a:solidFill>
                  <a:schemeClr val="tx1"/>
                </a:solidFill>
                <a:latin typeface="Calibri" panose="020F0502020204030204" pitchFamily="34" charset="0"/>
                <a:cs typeface="Calibri" panose="020F0502020204030204" pitchFamily="34" charset="0"/>
              </a:defRPr>
            </a:lvl2pPr>
            <a:lvl3pPr marL="1143000" indent="-228600" algn="l" rtl="0" eaLnBrk="1" fontAlgn="base" hangingPunct="1">
              <a:spcBef>
                <a:spcPct val="20000"/>
              </a:spcBef>
              <a:spcAft>
                <a:spcPct val="0"/>
              </a:spcAft>
              <a:buChar char="•"/>
              <a:defRPr sz="2400">
                <a:solidFill>
                  <a:schemeClr val="tx1"/>
                </a:solidFill>
                <a:latin typeface="Calibri" panose="020F0502020204030204" pitchFamily="34" charset="0"/>
                <a:cs typeface="Calibri" panose="020F0502020204030204" pitchFamily="34" charset="0"/>
              </a:defRPr>
            </a:lvl3pPr>
            <a:lvl4pPr marL="16002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4pPr>
            <a:lvl5pPr marL="2057400" indent="-228600" algn="l" rtl="0" eaLnBrk="1" fontAlgn="base" hangingPunct="1">
              <a:spcBef>
                <a:spcPct val="20000"/>
              </a:spcBef>
              <a:spcAft>
                <a:spcPct val="0"/>
              </a:spcAft>
              <a:buChar char="»"/>
              <a:defRPr sz="2000">
                <a:solidFill>
                  <a:schemeClr val="tx1"/>
                </a:solidFill>
                <a:latin typeface="Calibri" panose="020F0502020204030204" pitchFamily="34" charset="0"/>
                <a:cs typeface="Calibri" panose="020F0502020204030204"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r>
              <a:rPr kumimoji="0" lang="es-ES" sz="2800" b="1" i="0" u="none" strike="noStrike" kern="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Objetivo</a:t>
            </a:r>
            <a:r>
              <a:rPr kumimoji="0" lang="es-ES" sz="2800" b="0" i="0" u="none" strike="noStrike" kern="0" cap="none" spc="0" normalizeH="0" baseline="0" noProof="0" dirty="0">
                <a:ln>
                  <a:noFill/>
                </a:ln>
                <a:solidFill>
                  <a:sysClr val="windowText" lastClr="000000"/>
                </a:solidFill>
                <a:effectLst/>
                <a:uLnTx/>
                <a:uFillTx/>
                <a:latin typeface="Calibri" panose="020F0502020204030204" pitchFamily="34" charset="0"/>
                <a:ea typeface="+mn-ea"/>
                <a:cs typeface="Calibri" panose="020F0502020204030204" pitchFamily="34" charset="0"/>
              </a:rPr>
              <a:t>: </a:t>
            </a:r>
            <a:r>
              <a:rPr lang="es-ES_tradnl" sz="2800" dirty="0"/>
              <a:t>explotar las posibilidades pedagógicas de flexibilizar los espacios de aprendizaje en combinación con las tecnologías, para mejorar los procesos de enseñanza y aprendizaje a través de las metodologías activas</a:t>
            </a:r>
            <a:r>
              <a:rPr lang="es-ES_tradnl" sz="2800" dirty="0" smtClean="0"/>
              <a:t>.</a:t>
            </a:r>
            <a:endParaRPr lang="es-ES" sz="2800" dirty="0"/>
          </a:p>
        </p:txBody>
      </p:sp>
      <p:sp>
        <p:nvSpPr>
          <p:cNvPr id="12" name="Rectángulo 11"/>
          <p:cNvSpPr/>
          <p:nvPr/>
        </p:nvSpPr>
        <p:spPr>
          <a:xfrm>
            <a:off x="6734128" y="3763670"/>
            <a:ext cx="4686662" cy="147732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Red de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Aulas</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del </a:t>
            </a: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Futuro</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prstClr val="black"/>
                </a:solidFill>
                <a:latin typeface="Calibri" panose="020F0502020204030204"/>
              </a:rPr>
              <a:t>Septiembre</a:t>
            </a:r>
            <a:r>
              <a:rPr lang="en-US" dirty="0" smtClean="0">
                <a:solidFill>
                  <a:prstClr val="black"/>
                </a:solidFill>
                <a:latin typeface="Calibri" panose="020F0502020204030204"/>
              </a:rPr>
              <a:t> 2021: INTEF</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smtClean="0">
                <a:ln>
                  <a:noFill/>
                </a:ln>
                <a:solidFill>
                  <a:prstClr val="black"/>
                </a:solidFill>
                <a:effectLst/>
                <a:uLnTx/>
                <a:uFillTx/>
                <a:latin typeface="Calibri" panose="020F0502020204030204"/>
                <a:ea typeface="+mn-ea"/>
                <a:cs typeface="+mn-cs"/>
              </a:rPr>
              <a:t>Marzo</a:t>
            </a:r>
            <a:r>
              <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rPr>
              <a:t> 2022: Valencia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err="1" smtClean="0">
                <a:solidFill>
                  <a:prstClr val="black"/>
                </a:solidFill>
                <a:latin typeface="Calibri" panose="020F0502020204030204"/>
              </a:rPr>
              <a:t>Próximas</a:t>
            </a:r>
            <a:r>
              <a:rPr lang="en-US" dirty="0" smtClean="0">
                <a:solidFill>
                  <a:prstClr val="black"/>
                </a:solidFill>
                <a:latin typeface="Calibri" panose="020F0502020204030204"/>
              </a:rPr>
              <a:t>: Valladolid, </a:t>
            </a:r>
            <a:r>
              <a:rPr lang="en-US" dirty="0" err="1" smtClean="0">
                <a:solidFill>
                  <a:prstClr val="black"/>
                </a:solidFill>
                <a:latin typeface="Calibri" panose="020F0502020204030204"/>
              </a:rPr>
              <a:t>Logroño</a:t>
            </a:r>
            <a:r>
              <a:rPr lang="en-US" dirty="0" smtClean="0">
                <a:solidFill>
                  <a:prstClr val="black"/>
                </a:solidFill>
                <a:latin typeface="Calibri" panose="020F0502020204030204"/>
              </a:rPr>
              <a:t>, Zaragoza, etc.</a:t>
            </a:r>
            <a:endParaRPr kumimoji="0" lang="en-US" sz="18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p:txBody>
      </p:sp>
      <p:pic>
        <p:nvPicPr>
          <p:cNvPr id="3" name="Imagen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7739" y="1229200"/>
            <a:ext cx="5715000" cy="2286000"/>
          </a:xfrm>
          <a:prstGeom prst="rect">
            <a:avLst/>
          </a:prstGeom>
        </p:spPr>
      </p:pic>
    </p:spTree>
    <p:extLst>
      <p:ext uri="{BB962C8B-B14F-4D97-AF65-F5344CB8AC3E}">
        <p14:creationId xmlns:p14="http://schemas.microsoft.com/office/powerpoint/2010/main" val="363003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32250" y="6150708"/>
            <a:ext cx="2727489" cy="594511"/>
          </a:xfrm>
          <a:prstGeom prst="rect">
            <a:avLst/>
          </a:prstGeom>
        </p:spPr>
      </p:pic>
      <p:pic>
        <p:nvPicPr>
          <p:cNvPr id="5" name="Imagen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8407" y="6028606"/>
            <a:ext cx="3643292" cy="655488"/>
          </a:xfrm>
          <a:prstGeom prst="rect">
            <a:avLst/>
          </a:prstGeom>
        </p:spPr>
      </p:pic>
      <p:pic>
        <p:nvPicPr>
          <p:cNvPr id="8" name="Imagen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9" name="Marcador de pie de página 1"/>
          <p:cNvSpPr>
            <a:spLocks noGrp="1"/>
          </p:cNvSpPr>
          <p:nvPr>
            <p:ph type="ftr" sz="quarter" idx="11"/>
          </p:nvPr>
        </p:nvSpPr>
        <p:spPr>
          <a:xfrm>
            <a:off x="4280877" y="62654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https://intef.es</a:t>
            </a:r>
          </a:p>
        </p:txBody>
      </p:sp>
      <p:sp>
        <p:nvSpPr>
          <p:cNvPr id="20" name="Título 6"/>
          <p:cNvSpPr>
            <a:spLocks noGrp="1"/>
          </p:cNvSpPr>
          <p:nvPr>
            <p:ph type="title"/>
          </p:nvPr>
        </p:nvSpPr>
        <p:spPr>
          <a:xfrm>
            <a:off x="1229648" y="136810"/>
            <a:ext cx="5532691" cy="1294963"/>
          </a:xfrm>
        </p:spPr>
        <p:txBody>
          <a:bodyPr>
            <a:normAutofit/>
          </a:bodyPr>
          <a:lstStyle/>
          <a:p>
            <a:r>
              <a:rPr lang="es-ES" sz="3200" b="1" dirty="0">
                <a:solidFill>
                  <a:srgbClr val="106470"/>
                </a:solidFill>
                <a:latin typeface="Calibri"/>
              </a:rPr>
              <a:t>Proyecto eTwinning</a:t>
            </a:r>
            <a:endParaRPr lang="es-ES" altLang="es-ES" sz="3200" b="1" dirty="0">
              <a:solidFill>
                <a:srgbClr val="106470"/>
              </a:solidFill>
              <a:latin typeface="Calibri"/>
            </a:endParaRPr>
          </a:p>
        </p:txBody>
      </p:sp>
      <p:sp>
        <p:nvSpPr>
          <p:cNvPr id="21" name="Marcador de contenido 9"/>
          <p:cNvSpPr>
            <a:spLocks noGrp="1"/>
          </p:cNvSpPr>
          <p:nvPr>
            <p:ph idx="1"/>
          </p:nvPr>
        </p:nvSpPr>
        <p:spPr>
          <a:xfrm>
            <a:off x="1255735" y="1343442"/>
            <a:ext cx="9648825" cy="3957638"/>
          </a:xfrm>
        </p:spPr>
        <p:txBody>
          <a:bodyPr/>
          <a:lstStyle/>
          <a:p>
            <a:pPr marL="0" indent="0" algn="just">
              <a:buNone/>
            </a:pPr>
            <a:r>
              <a:rPr lang="es-ES" altLang="es-ES" sz="1800" dirty="0">
                <a:solidFill>
                  <a:prstClr val="black"/>
                </a:solidFill>
                <a:ea typeface="ＭＳ Ｐゴシック" pitchFamily="34" charset="-128"/>
              </a:rPr>
              <a:t>El </a:t>
            </a:r>
            <a:r>
              <a:rPr lang="es-ES" altLang="es-ES" sz="1800" b="1" dirty="0">
                <a:solidFill>
                  <a:prstClr val="black"/>
                </a:solidFill>
                <a:ea typeface="ＭＳ Ｐゴシック" pitchFamily="34" charset="-128"/>
              </a:rPr>
              <a:t>programa </a:t>
            </a:r>
            <a:r>
              <a:rPr lang="es-ES" altLang="es-ES" sz="1800" b="1" dirty="0" err="1">
                <a:solidFill>
                  <a:prstClr val="black"/>
                </a:solidFill>
                <a:ea typeface="ＭＳ Ｐゴシック" pitchFamily="34" charset="-128"/>
              </a:rPr>
              <a:t>eTwinning</a:t>
            </a:r>
            <a:r>
              <a:rPr lang="es-ES" altLang="es-ES" sz="1800" b="1" dirty="0">
                <a:solidFill>
                  <a:prstClr val="black"/>
                </a:solidFill>
                <a:ea typeface="ＭＳ Ｐゴシック" pitchFamily="34" charset="-128"/>
              </a:rPr>
              <a:t>, la mayor comunidad de docentes en Europa, </a:t>
            </a:r>
            <a:r>
              <a:rPr lang="es-ES" altLang="es-ES" sz="1800" dirty="0">
                <a:solidFill>
                  <a:prstClr val="black"/>
                </a:solidFill>
                <a:ea typeface="ＭＳ Ｐゴシック" pitchFamily="34" charset="-128"/>
              </a:rPr>
              <a:t>es una iniciativa de la Comisión Europea (Erasmus+) cuyo objetivo es promover el desarrollo de proyectos de colaboración entre dos o más centros escolares de países europeos diferentes a través del uso de la tecnología e Internet. </a:t>
            </a:r>
          </a:p>
          <a:p>
            <a:pPr marL="0" indent="0" algn="just">
              <a:buNone/>
            </a:pPr>
            <a:r>
              <a:rPr lang="es-ES" sz="1800" dirty="0"/>
              <a:t>Permite a docentes y alumnos comunicarse, colaborar, intercambiar ideas, desarrollar proyectos y compartir.</a:t>
            </a:r>
          </a:p>
          <a:p>
            <a:pPr marL="0" indent="0">
              <a:buNone/>
            </a:pPr>
            <a:endParaRPr lang="es-ES" altLang="es-ES" sz="1800" dirty="0">
              <a:solidFill>
                <a:prstClr val="black"/>
              </a:solidFill>
              <a:ea typeface="ＭＳ Ｐゴシック" pitchFamily="34" charset="-128"/>
            </a:endParaRPr>
          </a:p>
          <a:p>
            <a:pPr marL="0" indent="0">
              <a:buNone/>
            </a:pPr>
            <a:endParaRPr lang="es-ES" altLang="es-ES" sz="2400" dirty="0"/>
          </a:p>
        </p:txBody>
      </p:sp>
      <p:grpSp>
        <p:nvGrpSpPr>
          <p:cNvPr id="22" name="Grupo 21"/>
          <p:cNvGrpSpPr/>
          <p:nvPr/>
        </p:nvGrpSpPr>
        <p:grpSpPr>
          <a:xfrm>
            <a:off x="2774840" y="3432264"/>
            <a:ext cx="3146503" cy="1812634"/>
            <a:chOff x="8397381" y="3254447"/>
            <a:chExt cx="3213940" cy="1912374"/>
          </a:xfrm>
        </p:grpSpPr>
        <p:pic>
          <p:nvPicPr>
            <p:cNvPr id="23" name="Imagen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97381" y="4460244"/>
              <a:ext cx="3213940" cy="706577"/>
            </a:xfrm>
            <a:prstGeom prst="rect">
              <a:avLst/>
            </a:prstGeom>
          </p:spPr>
        </p:pic>
        <p:pic>
          <p:nvPicPr>
            <p:cNvPr id="24" name="Imagen 2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22287" y="3254447"/>
              <a:ext cx="1588447" cy="1084792"/>
            </a:xfrm>
            <a:prstGeom prst="rect">
              <a:avLst/>
            </a:prstGeom>
          </p:spPr>
        </p:pic>
      </p:grpSp>
      <p:grpSp>
        <p:nvGrpSpPr>
          <p:cNvPr id="11" name="Grupo 1"/>
          <p:cNvGrpSpPr/>
          <p:nvPr/>
        </p:nvGrpSpPr>
        <p:grpSpPr>
          <a:xfrm>
            <a:off x="5565148" y="3189808"/>
            <a:ext cx="4235180" cy="2356638"/>
            <a:chOff x="1649304" y="33936"/>
            <a:chExt cx="4319904" cy="1141291"/>
          </a:xfrm>
        </p:grpSpPr>
        <p:sp>
          <p:nvSpPr>
            <p:cNvPr id="12" name="Pentágono 5"/>
            <p:cNvSpPr/>
            <p:nvPr/>
          </p:nvSpPr>
          <p:spPr>
            <a:xfrm rot="10800000">
              <a:off x="1649304" y="33936"/>
              <a:ext cx="3966128" cy="928398"/>
            </a:xfrm>
            <a:prstGeom prst="homePlate">
              <a:avLst/>
            </a:prstGeom>
            <a:solidFill>
              <a:schemeClr val="accent4">
                <a:lumMod val="60000"/>
                <a:lumOff val="40000"/>
              </a:schemeClr>
            </a:solidFill>
            <a:ln w="25400" cap="flat" cmpd="sng" algn="ctr">
              <a:solidFill>
                <a:schemeClr val="tx2"/>
              </a:solidFill>
              <a:prstDash val="solid"/>
            </a:ln>
            <a:effectLst/>
          </p:spPr>
        </p:sp>
        <p:sp>
          <p:nvSpPr>
            <p:cNvPr id="13" name="Pentágono 4"/>
            <p:cNvSpPr/>
            <p:nvPr/>
          </p:nvSpPr>
          <p:spPr>
            <a:xfrm>
              <a:off x="2235310" y="152135"/>
              <a:ext cx="3733898" cy="1023092"/>
            </a:xfrm>
            <a:prstGeom prst="rect">
              <a:avLst/>
            </a:prstGeom>
            <a:noFill/>
            <a:ln>
              <a:noFill/>
            </a:ln>
            <a:effectLst/>
          </p:spPr>
          <p:txBody>
            <a:bodyPr spcFirstLastPara="0" vert="horz" wrap="square" lIns="567992" tIns="60960" rIns="113792" bIns="60960" numCol="1" spcCol="1270" anchor="t" anchorCtr="0">
              <a:noAutofit/>
            </a:bodyPr>
            <a:lstStyle/>
            <a:p>
              <a:pPr marL="0" marR="0" lvl="0" indent="0" algn="l" defTabSz="711200" rtl="0" eaLnBrk="1" fontAlgn="auto" latinLnBrk="0" hangingPunct="1">
                <a:lnSpc>
                  <a:spcPct val="90000"/>
                </a:lnSpc>
                <a:spcBef>
                  <a:spcPts val="0"/>
                </a:spcBef>
                <a:spcAft>
                  <a:spcPct val="35000"/>
                </a:spcAft>
                <a:buClrTx/>
                <a:buSzTx/>
                <a:buFontTx/>
                <a:buNone/>
                <a:tabLst/>
                <a:defRPr/>
              </a:pPr>
              <a:r>
                <a:rPr kumimoji="0" lang="es-ES" sz="1800" b="1" i="0" u="none" strike="noStrike" kern="1200" cap="none" spc="0" normalizeH="0" baseline="0" noProof="0" dirty="0">
                  <a:ln>
                    <a:noFill/>
                  </a:ln>
                  <a:solidFill>
                    <a:srgbClr val="4472C4">
                      <a:lumMod val="50000"/>
                    </a:srgbClr>
                  </a:solidFill>
                  <a:effectLst/>
                  <a:uLnTx/>
                  <a:uFillTx/>
                  <a:latin typeface="Calibri"/>
                  <a:ea typeface="ＭＳ Ｐゴシック" pitchFamily="34" charset="-128"/>
                  <a:cs typeface="+mn-cs"/>
                </a:rPr>
                <a:t>Principios Básicos:</a:t>
              </a:r>
            </a:p>
            <a:p>
              <a:pPr marL="0" marR="0" lvl="1" indent="0" algn="l" defTabSz="711200" rtl="0" eaLnBrk="1" fontAlgn="auto" latinLnBrk="0" hangingPunct="1">
                <a:lnSpc>
                  <a:spcPct val="90000"/>
                </a:lnSpc>
                <a:spcBef>
                  <a:spcPts val="0"/>
                </a:spcBef>
                <a:spcAft>
                  <a:spcPct val="15000"/>
                </a:spcAft>
                <a:buClrTx/>
                <a:buSzTx/>
                <a:buFont typeface="Times New Roman" pitchFamily="18" charset="0"/>
                <a:buNone/>
                <a:tabLst/>
                <a:defRPr/>
              </a:pPr>
              <a:r>
                <a:rPr kumimoji="0" lang="es-ES" sz="1800" b="1" i="0" u="none" strike="noStrike" kern="1200" cap="none" spc="0" normalizeH="0" baseline="0" noProof="0" dirty="0">
                  <a:ln>
                    <a:noFill/>
                  </a:ln>
                  <a:solidFill>
                    <a:srgbClr val="4472C4">
                      <a:lumMod val="50000"/>
                    </a:srgbClr>
                  </a:solidFill>
                  <a:effectLst/>
                  <a:uLnTx/>
                  <a:uFillTx/>
                  <a:latin typeface="Calibri"/>
                  <a:ea typeface="ＭＳ Ｐゴシック" pitchFamily="34" charset="-128"/>
                  <a:cs typeface="+mn-cs"/>
                </a:rPr>
                <a:t>1. Dimensión europea</a:t>
              </a:r>
            </a:p>
            <a:p>
              <a:pPr marL="0" marR="0" lvl="1" indent="0" algn="l" defTabSz="711200" rtl="0" eaLnBrk="1" fontAlgn="auto" latinLnBrk="0" hangingPunct="1">
                <a:lnSpc>
                  <a:spcPct val="90000"/>
                </a:lnSpc>
                <a:spcBef>
                  <a:spcPts val="0"/>
                </a:spcBef>
                <a:spcAft>
                  <a:spcPct val="15000"/>
                </a:spcAft>
                <a:buClrTx/>
                <a:buSzTx/>
                <a:buFont typeface="Times New Roman" pitchFamily="18" charset="0"/>
                <a:buNone/>
                <a:tabLst/>
                <a:defRPr/>
              </a:pPr>
              <a:r>
                <a:rPr kumimoji="0" lang="es-ES" sz="1800" b="1" i="0" u="none" strike="noStrike" kern="1200" cap="none" spc="0" normalizeH="0" baseline="0" noProof="0" dirty="0">
                  <a:ln>
                    <a:noFill/>
                  </a:ln>
                  <a:solidFill>
                    <a:srgbClr val="4472C4">
                      <a:lumMod val="50000"/>
                    </a:srgbClr>
                  </a:solidFill>
                  <a:effectLst/>
                  <a:uLnTx/>
                  <a:uFillTx/>
                  <a:latin typeface="Calibri"/>
                  <a:ea typeface="ＭＳ Ｐゴシック" pitchFamily="34" charset="-128"/>
                  <a:cs typeface="+mn-cs"/>
                </a:rPr>
                <a:t>2. Trabajo en colaboración</a:t>
              </a:r>
            </a:p>
            <a:p>
              <a:pPr marL="0" marR="0" lvl="1" indent="0" algn="l" defTabSz="711200" rtl="0" eaLnBrk="1" fontAlgn="auto" latinLnBrk="0" hangingPunct="1">
                <a:lnSpc>
                  <a:spcPct val="90000"/>
                </a:lnSpc>
                <a:spcBef>
                  <a:spcPts val="0"/>
                </a:spcBef>
                <a:spcAft>
                  <a:spcPct val="15000"/>
                </a:spcAft>
                <a:buClrTx/>
                <a:buSzTx/>
                <a:buFont typeface="Times New Roman" pitchFamily="18" charset="0"/>
                <a:buNone/>
                <a:tabLst/>
                <a:defRPr/>
              </a:pPr>
              <a:r>
                <a:rPr kumimoji="0" lang="es-ES" sz="1800" b="1" i="0" u="none" strike="noStrike" kern="1200" cap="none" spc="0" normalizeH="0" baseline="0" noProof="0" dirty="0">
                  <a:ln>
                    <a:noFill/>
                  </a:ln>
                  <a:solidFill>
                    <a:srgbClr val="4472C4">
                      <a:lumMod val="50000"/>
                    </a:srgbClr>
                  </a:solidFill>
                  <a:effectLst/>
                  <a:uLnTx/>
                  <a:uFillTx/>
                  <a:latin typeface="Calibri"/>
                  <a:ea typeface="ＭＳ Ｐゴシック" pitchFamily="34" charset="-128"/>
                  <a:cs typeface="+mn-cs"/>
                </a:rPr>
                <a:t>3. Uso de las TIC</a:t>
              </a:r>
            </a:p>
          </p:txBody>
        </p:sp>
      </p:grpSp>
    </p:spTree>
    <p:extLst>
      <p:ext uri="{BB962C8B-B14F-4D97-AF65-F5344CB8AC3E}">
        <p14:creationId xmlns:p14="http://schemas.microsoft.com/office/powerpoint/2010/main" val="1019709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79000" r="-79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7188" y="901278"/>
            <a:ext cx="7680463" cy="167411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08" y="322047"/>
            <a:ext cx="6254913" cy="1125361"/>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48887" y="5820032"/>
            <a:ext cx="3086056" cy="824490"/>
          </a:xfrm>
          <a:prstGeom prst="rect">
            <a:avLst/>
          </a:prstGeom>
        </p:spPr>
      </p:pic>
      <p:sp>
        <p:nvSpPr>
          <p:cNvPr id="13" name="Título 12"/>
          <p:cNvSpPr>
            <a:spLocks noGrp="1"/>
          </p:cNvSpPr>
          <p:nvPr>
            <p:ph type="ctrTitle"/>
          </p:nvPr>
        </p:nvSpPr>
        <p:spPr>
          <a:xfrm>
            <a:off x="1524000" y="2238860"/>
            <a:ext cx="9144000" cy="1579377"/>
          </a:xfrm>
        </p:spPr>
        <p:txBody>
          <a:bodyPr/>
          <a:lstStyle/>
          <a:p>
            <a:r>
              <a:rPr lang="es-ES" dirty="0"/>
              <a:t>Gracias por su atención</a:t>
            </a:r>
          </a:p>
        </p:txBody>
      </p:sp>
      <p:sp>
        <p:nvSpPr>
          <p:cNvPr id="14" name="Subtítulo 13"/>
          <p:cNvSpPr>
            <a:spLocks noGrp="1"/>
          </p:cNvSpPr>
          <p:nvPr>
            <p:ph type="subTitle" idx="1"/>
          </p:nvPr>
        </p:nvSpPr>
        <p:spPr>
          <a:xfrm>
            <a:off x="1524000" y="4077730"/>
            <a:ext cx="9144000" cy="1180070"/>
          </a:xfrm>
        </p:spPr>
        <p:txBody>
          <a:bodyPr>
            <a:normAutofit/>
          </a:bodyPr>
          <a:lstStyle/>
          <a:p>
            <a:r>
              <a:rPr lang="es-ES" dirty="0"/>
              <a:t>INTEF ‎// @</a:t>
            </a:r>
            <a:r>
              <a:rPr lang="es-ES" dirty="0" err="1"/>
              <a:t>educaINTEF</a:t>
            </a:r>
            <a:r>
              <a:rPr lang="es-ES" dirty="0"/>
              <a:t> // </a:t>
            </a:r>
            <a:r>
              <a:rPr lang="es-ES" dirty="0" smtClean="0">
                <a:hlinkClick r:id="rId5"/>
              </a:rPr>
              <a:t>www.intef.es</a:t>
            </a:r>
            <a:endParaRPr lang="es-ES" dirty="0"/>
          </a:p>
        </p:txBody>
      </p:sp>
    </p:spTree>
    <p:extLst>
      <p:ext uri="{BB962C8B-B14F-4D97-AF65-F5344CB8AC3E}">
        <p14:creationId xmlns:p14="http://schemas.microsoft.com/office/powerpoint/2010/main" val="3527580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96407" y="6028606"/>
            <a:ext cx="3643292" cy="655488"/>
          </a:xfrm>
          <a:prstGeom prst="rect">
            <a:avLst/>
          </a:prstGeom>
        </p:spPr>
      </p:pic>
      <p:pic>
        <p:nvPicPr>
          <p:cNvPr id="8" name="Imagen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9" name="Marcador de pie de página 1"/>
          <p:cNvSpPr>
            <a:spLocks noGrp="1"/>
          </p:cNvSpPr>
          <p:nvPr>
            <p:ph type="ftr" sz="quarter" idx="11"/>
          </p:nvPr>
        </p:nvSpPr>
        <p:spPr>
          <a:xfrm>
            <a:off x="4280877" y="626540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https://intef.es</a:t>
            </a:r>
          </a:p>
        </p:txBody>
      </p:sp>
      <p:sp>
        <p:nvSpPr>
          <p:cNvPr id="6" name="Título 6"/>
          <p:cNvSpPr>
            <a:spLocks noGrp="1"/>
          </p:cNvSpPr>
          <p:nvPr>
            <p:ph type="title"/>
          </p:nvPr>
        </p:nvSpPr>
        <p:spPr>
          <a:xfrm>
            <a:off x="1509591" y="373524"/>
            <a:ext cx="4680194" cy="1325563"/>
          </a:xfrm>
        </p:spPr>
        <p:txBody>
          <a:bodyPr>
            <a:normAutofit/>
          </a:bodyPr>
          <a:lstStyle/>
          <a:p>
            <a:r>
              <a:rPr lang="es-ES" altLang="es-ES" sz="3600" b="1" dirty="0">
                <a:solidFill>
                  <a:srgbClr val="106470"/>
                </a:solidFill>
                <a:latin typeface="Calibri"/>
              </a:rPr>
              <a:t>Marco Europeo </a:t>
            </a:r>
            <a:br>
              <a:rPr lang="es-ES" altLang="es-ES" sz="3600" b="1" dirty="0">
                <a:solidFill>
                  <a:srgbClr val="106470"/>
                </a:solidFill>
                <a:latin typeface="Calibri"/>
              </a:rPr>
            </a:br>
            <a:endParaRPr lang="es-ES" altLang="es-ES" sz="3600" b="1" dirty="0">
              <a:solidFill>
                <a:srgbClr val="106470"/>
              </a:solidFill>
              <a:latin typeface="Calibri"/>
            </a:endParaRPr>
          </a:p>
        </p:txBody>
      </p:sp>
      <p:sp>
        <p:nvSpPr>
          <p:cNvPr id="7" name="Marcador de contenido 9"/>
          <p:cNvSpPr>
            <a:spLocks noGrp="1"/>
          </p:cNvSpPr>
          <p:nvPr>
            <p:ph idx="1"/>
          </p:nvPr>
        </p:nvSpPr>
        <p:spPr>
          <a:xfrm>
            <a:off x="1094234" y="1162545"/>
            <a:ext cx="10259018" cy="4602519"/>
          </a:xfrm>
        </p:spPr>
        <p:txBody>
          <a:bodyPr vert="horz" lIns="91440" tIns="45720" rIns="91440" bIns="45720" rtlCol="0" anchor="t">
            <a:noAutofit/>
          </a:bodyPr>
          <a:lstStyle/>
          <a:p>
            <a:pPr marL="0" indent="0" defTabSz="449263" hangingPunct="0">
              <a:lnSpc>
                <a:spcPct val="100000"/>
              </a:lnSpc>
              <a:spcBef>
                <a:spcPts val="384"/>
              </a:spcBef>
              <a:buClr>
                <a:srgbClr val="000000"/>
              </a:buClr>
              <a:buSzPct val="100000"/>
              <a:buNone/>
            </a:pPr>
            <a:r>
              <a:rPr lang="es-ES" b="1" dirty="0"/>
              <a:t>	DEAP: </a:t>
            </a:r>
            <a:r>
              <a:rPr lang="es-ES" b="1" i="1" dirty="0"/>
              <a:t>Digital </a:t>
            </a:r>
            <a:r>
              <a:rPr lang="es-ES" b="1" i="1" dirty="0" err="1"/>
              <a:t>Education</a:t>
            </a:r>
            <a:r>
              <a:rPr lang="es-ES" b="1" i="1" dirty="0"/>
              <a:t> </a:t>
            </a:r>
            <a:r>
              <a:rPr lang="es-ES" b="1" i="1" dirty="0" err="1"/>
              <a:t>Action</a:t>
            </a:r>
            <a:r>
              <a:rPr lang="es-ES" b="1" i="1" dirty="0"/>
              <a:t> Plan</a:t>
            </a:r>
            <a:r>
              <a:rPr lang="es-ES" b="1" dirty="0"/>
              <a:t>. </a:t>
            </a:r>
            <a:endParaRPr lang="es-ES" sz="2000" dirty="0"/>
          </a:p>
          <a:p>
            <a:pPr lvl="1"/>
            <a:r>
              <a:rPr lang="es-ES" sz="2000" b="1" dirty="0">
                <a:hlinkClick r:id="rId5"/>
              </a:rPr>
              <a:t>Plan de Acción de la Educación Digital 2021-2027</a:t>
            </a:r>
            <a:r>
              <a:rPr lang="es-ES" sz="2000" dirty="0"/>
              <a:t> de la Comisión Europea (lanzamiento 30 septiembre 2020). Actualización y extensión del </a:t>
            </a:r>
            <a:r>
              <a:rPr lang="es-ES" sz="2000" dirty="0">
                <a:hlinkClick r:id="rId6"/>
              </a:rPr>
              <a:t>Plan publicado en 2018</a:t>
            </a:r>
            <a:endParaRPr lang="es-ES" sz="2000" dirty="0"/>
          </a:p>
          <a:p>
            <a:pPr lvl="1"/>
            <a:r>
              <a:rPr lang="es-ES" altLang="es-ES" sz="2000" b="1" dirty="0"/>
              <a:t>Junto con el Espacio Europeo de Educación y Espacio Europeo de Investigación: </a:t>
            </a:r>
          </a:p>
          <a:p>
            <a:pPr lvl="2"/>
            <a:r>
              <a:rPr lang="es-ES" altLang="es-ES" sz="1600" b="1" dirty="0">
                <a:solidFill>
                  <a:srgbClr val="0070C0"/>
                </a:solidFill>
              </a:rPr>
              <a:t>Visión común sobre el futuro de la educación: + CALIDAD, + INCLUSIÓN, + DIMENSIÓN VERDE</a:t>
            </a:r>
          </a:p>
          <a:p>
            <a:pPr lvl="2"/>
            <a:r>
              <a:rPr lang="es-ES" altLang="es-ES" sz="1600" b="1" dirty="0">
                <a:solidFill>
                  <a:srgbClr val="0070C0"/>
                </a:solidFill>
              </a:rPr>
              <a:t>Aprovechamiento del potencial de la investigación y la innovación</a:t>
            </a:r>
          </a:p>
          <a:p>
            <a:pPr lvl="1"/>
            <a:r>
              <a:rPr lang="es-ES" altLang="es-ES" sz="2000" b="1" dirty="0"/>
              <a:t>2 prioridades fundamentales con 14 acciones en total:</a:t>
            </a:r>
          </a:p>
          <a:p>
            <a:pPr lvl="2"/>
            <a:r>
              <a:rPr lang="es-ES" altLang="es-ES" sz="1600" b="1" dirty="0"/>
              <a:t>Fomento del desarrollo de un ecosistema de educación digital de alto rendimiento</a:t>
            </a:r>
          </a:p>
          <a:p>
            <a:pPr lvl="3"/>
            <a:r>
              <a:rPr lang="es-ES" altLang="es-ES" sz="1400" b="1" dirty="0"/>
              <a:t>Infraestructura</a:t>
            </a:r>
          </a:p>
          <a:p>
            <a:pPr lvl="3"/>
            <a:r>
              <a:rPr lang="es-ES" altLang="es-ES" sz="1400" b="1" dirty="0"/>
              <a:t>Desarrollo profesional docente</a:t>
            </a:r>
          </a:p>
          <a:p>
            <a:pPr lvl="3"/>
            <a:r>
              <a:rPr lang="es-ES" altLang="es-ES" sz="1400" b="1" dirty="0"/>
              <a:t>Enfoques pedagógicos</a:t>
            </a:r>
          </a:p>
          <a:p>
            <a:pPr lvl="3"/>
            <a:r>
              <a:rPr lang="es-ES" altLang="es-ES" sz="1400" b="1" dirty="0"/>
              <a:t>Contenido digital de calidad con protección de datos y seguridad</a:t>
            </a:r>
          </a:p>
          <a:p>
            <a:pPr lvl="2"/>
            <a:r>
              <a:rPr lang="es-ES" altLang="es-ES" sz="1600" b="1" dirty="0"/>
              <a:t>Mejora de habilidades y competencias digitales para la transformación digital </a:t>
            </a:r>
          </a:p>
          <a:p>
            <a:pPr lvl="3"/>
            <a:r>
              <a:rPr lang="es-ES" altLang="es-ES" sz="1400" b="1" dirty="0"/>
              <a:t>Alfabetización digital</a:t>
            </a:r>
          </a:p>
          <a:p>
            <a:pPr lvl="3"/>
            <a:r>
              <a:rPr lang="es-ES" altLang="es-ES" sz="1400" b="1" dirty="0"/>
              <a:t>Pensamiento computacional</a:t>
            </a:r>
          </a:p>
          <a:p>
            <a:pPr lvl="3"/>
            <a:r>
              <a:rPr lang="es-ES" altLang="es-ES" sz="1400" b="1" dirty="0"/>
              <a:t>Mayor conocimiento de las tecnologías (por ejemplo, IA).</a:t>
            </a:r>
            <a:endParaRPr lang="es-ES" altLang="es-ES" sz="1400" dirty="0"/>
          </a:p>
          <a:p>
            <a:pPr marL="457200" lvl="1" indent="0">
              <a:buNone/>
            </a:pPr>
            <a:endParaRPr lang="es-ES" altLang="es-ES" sz="2000" dirty="0">
              <a:solidFill>
                <a:srgbClr val="0070C0"/>
              </a:solidFill>
            </a:endParaRPr>
          </a:p>
        </p:txBody>
      </p:sp>
      <p:pic>
        <p:nvPicPr>
          <p:cNvPr id="2050" name="Picture 2" descr="Digital Education Action Plan 2021-202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2174" y="22336"/>
            <a:ext cx="2646611" cy="158796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11" name="Imagen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spTree>
    <p:extLst>
      <p:ext uri="{BB962C8B-B14F-4D97-AF65-F5344CB8AC3E}">
        <p14:creationId xmlns:p14="http://schemas.microsoft.com/office/powerpoint/2010/main" val="981517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7" name="Título 6"/>
          <p:cNvSpPr>
            <a:spLocks noGrp="1"/>
          </p:cNvSpPr>
          <p:nvPr>
            <p:ph type="title"/>
          </p:nvPr>
        </p:nvSpPr>
        <p:spPr>
          <a:xfrm>
            <a:off x="1386348" y="461188"/>
            <a:ext cx="10235381" cy="1618577"/>
          </a:xfrm>
        </p:spPr>
        <p:txBody>
          <a:bodyPr>
            <a:noAutofit/>
          </a:bodyPr>
          <a:lstStyle/>
          <a:p>
            <a:pPr algn="ctr"/>
            <a:r>
              <a:rPr lang="es-ES" sz="5400" b="1" dirty="0" smtClean="0"/>
              <a:t>4 EJES DE ACTUACIÓN</a:t>
            </a:r>
            <a:endParaRPr lang="es-ES" sz="5400" b="1" dirty="0"/>
          </a:p>
        </p:txBody>
      </p:sp>
      <p:sp>
        <p:nvSpPr>
          <p:cNvPr id="9" name="Marcador de pie de página 1"/>
          <p:cNvSpPr>
            <a:spLocks noGrp="1"/>
          </p:cNvSpPr>
          <p:nvPr>
            <p:ph type="ftr" sz="quarter" idx="11"/>
          </p:nvPr>
        </p:nvSpPr>
        <p:spPr>
          <a:xfrm>
            <a:off x="4038600" y="6356350"/>
            <a:ext cx="4114800" cy="365125"/>
          </a:xfrm>
        </p:spPr>
        <p:txBody>
          <a:bodyPr/>
          <a:lstStyle/>
          <a:p>
            <a:r>
              <a:rPr lang="es-ES" sz="2400" dirty="0"/>
              <a:t>https://intef.es</a:t>
            </a:r>
          </a:p>
        </p:txBody>
      </p:sp>
      <p:grpSp>
        <p:nvGrpSpPr>
          <p:cNvPr id="13" name="Grupo 12"/>
          <p:cNvGrpSpPr/>
          <p:nvPr/>
        </p:nvGrpSpPr>
        <p:grpSpPr>
          <a:xfrm>
            <a:off x="2349384" y="2298920"/>
            <a:ext cx="9027068" cy="905158"/>
            <a:chOff x="0" y="0"/>
            <a:chExt cx="9027068" cy="1041003"/>
          </a:xfrm>
        </p:grpSpPr>
        <p:sp>
          <p:nvSpPr>
            <p:cNvPr id="20" name="Rectángulo 19"/>
            <p:cNvSpPr/>
            <p:nvPr/>
          </p:nvSpPr>
          <p:spPr>
            <a:xfrm>
              <a:off x="0" y="0"/>
              <a:ext cx="9027068" cy="1041003"/>
            </a:xfrm>
            <a:prstGeom prst="rect">
              <a:avLst/>
            </a:pr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1" name="Rectángulo 20"/>
            <p:cNvSpPr/>
            <p:nvPr/>
          </p:nvSpPr>
          <p:spPr>
            <a:xfrm>
              <a:off x="0" y="0"/>
              <a:ext cx="9027068" cy="1041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b="0" kern="1200" dirty="0"/>
                <a:t>1. Competencia Digital Educativa </a:t>
              </a:r>
            </a:p>
          </p:txBody>
        </p:sp>
      </p:grpSp>
      <p:grpSp>
        <p:nvGrpSpPr>
          <p:cNvPr id="14" name="Grupo 13"/>
          <p:cNvGrpSpPr/>
          <p:nvPr/>
        </p:nvGrpSpPr>
        <p:grpSpPr>
          <a:xfrm>
            <a:off x="2349384" y="3292565"/>
            <a:ext cx="9027068" cy="1041003"/>
            <a:chOff x="0" y="1041003"/>
            <a:chExt cx="9027068" cy="1041003"/>
          </a:xfrm>
        </p:grpSpPr>
        <p:sp>
          <p:nvSpPr>
            <p:cNvPr id="18" name="Rectángulo 17"/>
            <p:cNvSpPr/>
            <p:nvPr/>
          </p:nvSpPr>
          <p:spPr>
            <a:xfrm>
              <a:off x="0" y="1041003"/>
              <a:ext cx="9027068" cy="1041003"/>
            </a:xfrm>
            <a:prstGeom prst="rect">
              <a:avLst/>
            </a:pr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9" name="Rectángulo 18"/>
            <p:cNvSpPr/>
            <p:nvPr/>
          </p:nvSpPr>
          <p:spPr>
            <a:xfrm>
              <a:off x="0" y="1041003"/>
              <a:ext cx="9027068" cy="1041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b="0" kern="1200" dirty="0"/>
                <a:t>2. Digitalización del Centro educativo</a:t>
              </a:r>
            </a:p>
          </p:txBody>
        </p:sp>
      </p:grpSp>
      <p:grpSp>
        <p:nvGrpSpPr>
          <p:cNvPr id="15" name="Grupo 14"/>
          <p:cNvGrpSpPr/>
          <p:nvPr/>
        </p:nvGrpSpPr>
        <p:grpSpPr>
          <a:xfrm>
            <a:off x="2349384" y="5286083"/>
            <a:ext cx="9027068" cy="1041003"/>
            <a:chOff x="0" y="3123009"/>
            <a:chExt cx="9027068" cy="1041003"/>
          </a:xfrm>
        </p:grpSpPr>
        <p:sp>
          <p:nvSpPr>
            <p:cNvPr id="16" name="Rectángulo 15"/>
            <p:cNvSpPr/>
            <p:nvPr/>
          </p:nvSpPr>
          <p:spPr>
            <a:xfrm>
              <a:off x="0" y="3123009"/>
              <a:ext cx="9027068" cy="1041003"/>
            </a:xfrm>
            <a:prstGeom prst="rect">
              <a:avLst/>
            </a:pr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17" name="Rectángulo 16"/>
            <p:cNvSpPr/>
            <p:nvPr/>
          </p:nvSpPr>
          <p:spPr>
            <a:xfrm>
              <a:off x="0" y="3123009"/>
              <a:ext cx="9027068" cy="1041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b="0" kern="1200" dirty="0"/>
                <a:t>4. Metodologías  y competencias digitales avanzadas</a:t>
              </a:r>
            </a:p>
          </p:txBody>
        </p:sp>
      </p:grpSp>
      <p:grpSp>
        <p:nvGrpSpPr>
          <p:cNvPr id="22" name="Grupo 21"/>
          <p:cNvGrpSpPr/>
          <p:nvPr/>
        </p:nvGrpSpPr>
        <p:grpSpPr>
          <a:xfrm>
            <a:off x="2349384" y="4245080"/>
            <a:ext cx="9027068" cy="1041003"/>
            <a:chOff x="0" y="2082006"/>
            <a:chExt cx="9027068" cy="1041003"/>
          </a:xfrm>
        </p:grpSpPr>
        <p:sp>
          <p:nvSpPr>
            <p:cNvPr id="23" name="Rectángulo 22"/>
            <p:cNvSpPr/>
            <p:nvPr/>
          </p:nvSpPr>
          <p:spPr>
            <a:xfrm>
              <a:off x="0" y="2082006"/>
              <a:ext cx="9027068" cy="1041003"/>
            </a:xfrm>
            <a:prstGeom prst="rect">
              <a:avLst/>
            </a:prstGeom>
          </p:spPr>
          <p:style>
            <a:lnRef idx="1">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sp>
        <p:sp>
          <p:nvSpPr>
            <p:cNvPr id="24" name="Rectángulo 23"/>
            <p:cNvSpPr/>
            <p:nvPr/>
          </p:nvSpPr>
          <p:spPr>
            <a:xfrm>
              <a:off x="0" y="2082006"/>
              <a:ext cx="9027068" cy="104100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t" anchorCtr="0">
              <a:noAutofit/>
            </a:bodyPr>
            <a:lstStyle/>
            <a:p>
              <a:pPr lvl="0" algn="l" defTabSz="1422400">
                <a:lnSpc>
                  <a:spcPct val="90000"/>
                </a:lnSpc>
                <a:spcBef>
                  <a:spcPct val="0"/>
                </a:spcBef>
                <a:spcAft>
                  <a:spcPct val="35000"/>
                </a:spcAft>
              </a:pPr>
              <a:r>
                <a:rPr lang="es-ES" sz="3200" b="0" kern="1200" dirty="0"/>
                <a:t>3. Recursos Educativos Abiertos en formato digital </a:t>
              </a:r>
            </a:p>
          </p:txBody>
        </p:sp>
      </p:grpSp>
    </p:spTree>
    <p:extLst>
      <p:ext uri="{BB962C8B-B14F-4D97-AF65-F5344CB8AC3E}">
        <p14:creationId xmlns:p14="http://schemas.microsoft.com/office/powerpoint/2010/main" val="440055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4000"/>
            <a:lum/>
          </a:blip>
          <a:srcRect/>
          <a:stretch>
            <a:fillRect l="-94000" r="-94000"/>
          </a:stretch>
        </a:blipFill>
        <a:effectLst/>
      </p:bgPr>
    </p:bg>
    <p:spTree>
      <p:nvGrpSpPr>
        <p:cNvPr id="1" name=""/>
        <p:cNvGrpSpPr/>
        <p:nvPr/>
      </p:nvGrpSpPr>
      <p:grpSpPr>
        <a:xfrm>
          <a:off x="0" y="0"/>
          <a:ext cx="0" cy="0"/>
          <a:chOff x="0" y="0"/>
          <a:chExt cx="0" cy="0"/>
        </a:xfrm>
      </p:grpSpPr>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142581" y="2033465"/>
            <a:ext cx="4473631" cy="975118"/>
          </a:xfrm>
          <a:prstGeom prst="rect">
            <a:avLst/>
          </a:prstGeom>
        </p:spPr>
      </p:pic>
      <p:pic>
        <p:nvPicPr>
          <p:cNvPr id="5" name="Imagen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1363408" y="2406499"/>
            <a:ext cx="3643292" cy="655488"/>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94" y="6045379"/>
            <a:ext cx="2644346" cy="706480"/>
          </a:xfrm>
          <a:prstGeom prst="rect">
            <a:avLst/>
          </a:prstGeom>
        </p:spPr>
      </p:pic>
      <p:sp>
        <p:nvSpPr>
          <p:cNvPr id="7" name="Título 6"/>
          <p:cNvSpPr>
            <a:spLocks noGrp="1"/>
          </p:cNvSpPr>
          <p:nvPr>
            <p:ph type="title"/>
          </p:nvPr>
        </p:nvSpPr>
        <p:spPr>
          <a:xfrm>
            <a:off x="1719072" y="2095605"/>
            <a:ext cx="9866253" cy="1965009"/>
          </a:xfrm>
        </p:spPr>
        <p:txBody>
          <a:bodyPr>
            <a:noAutofit/>
          </a:bodyPr>
          <a:lstStyle/>
          <a:p>
            <a:pPr algn="ctr"/>
            <a:r>
              <a:rPr lang="es-ES" sz="5400" b="1" dirty="0"/>
              <a:t>1. Competencia Digital Educativa</a:t>
            </a:r>
          </a:p>
        </p:txBody>
      </p:sp>
      <p:sp>
        <p:nvSpPr>
          <p:cNvPr id="9" name="Marcador de pie de página 1"/>
          <p:cNvSpPr>
            <a:spLocks noGrp="1"/>
          </p:cNvSpPr>
          <p:nvPr>
            <p:ph type="ftr" sz="quarter" idx="11"/>
          </p:nvPr>
        </p:nvSpPr>
        <p:spPr>
          <a:xfrm>
            <a:off x="4038600" y="6356350"/>
            <a:ext cx="4114800" cy="365125"/>
          </a:xfrm>
        </p:spPr>
        <p:txBody>
          <a:bodyPr/>
          <a:lstStyle/>
          <a:p>
            <a:r>
              <a:rPr lang="es-ES" sz="2400" dirty="0"/>
              <a:t>https://intef.es</a:t>
            </a:r>
          </a:p>
        </p:txBody>
      </p:sp>
    </p:spTree>
    <p:extLst>
      <p:ext uri="{BB962C8B-B14F-4D97-AF65-F5344CB8AC3E}">
        <p14:creationId xmlns:p14="http://schemas.microsoft.com/office/powerpoint/2010/main" val="2677916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781"/>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41" name="Título 1"/>
          <p:cNvSpPr txBox="1">
            <a:spLocks/>
          </p:cNvSpPr>
          <p:nvPr/>
        </p:nvSpPr>
        <p:spPr>
          <a:xfrm>
            <a:off x="753762" y="16479"/>
            <a:ext cx="10125610" cy="795585"/>
          </a:xfrm>
          <a:prstGeom prst="rect">
            <a:avLst/>
          </a:prstGeom>
        </p:spPr>
        <p:txBody>
          <a:bodyPr vert="horz" lIns="91440" tIns="45720" rIns="91440" bIns="45720" rtlCol="0" anchor="ctr">
            <a:noAutofit/>
          </a:bodyPr>
          <a:lstStyle>
            <a:lvl1pPr algn="l" defTabSz="914400" rtl="0" eaLnBrk="1" latinLnBrk="0" hangingPunct="1">
              <a:spcBef>
                <a:spcPct val="0"/>
              </a:spcBef>
              <a:buNone/>
              <a:defRPr sz="6000" b="1" kern="1200">
                <a:solidFill>
                  <a:srgbClr val="106470"/>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4800" b="1" i="0" u="none" strike="noStrike" kern="1200" cap="none" spc="0" normalizeH="0" baseline="0" noProof="0" dirty="0">
                <a:ln>
                  <a:noFill/>
                </a:ln>
                <a:solidFill>
                  <a:srgbClr val="106470"/>
                </a:solidFill>
                <a:effectLst/>
                <a:uLnTx/>
                <a:uFillTx/>
                <a:latin typeface="Calibri"/>
                <a:ea typeface="+mj-ea"/>
                <a:cs typeface="+mj-cs"/>
              </a:rPr>
              <a:t>Competencia</a:t>
            </a:r>
            <a:r>
              <a:rPr kumimoji="0" lang="es-ES" sz="4800" b="1" i="0" u="none" strike="noStrike" kern="1200" cap="none" spc="0" normalizeH="0" noProof="0" dirty="0">
                <a:ln>
                  <a:noFill/>
                </a:ln>
                <a:solidFill>
                  <a:srgbClr val="106470"/>
                </a:solidFill>
                <a:effectLst/>
                <a:uLnTx/>
                <a:uFillTx/>
                <a:latin typeface="Calibri"/>
                <a:ea typeface="+mj-ea"/>
                <a:cs typeface="+mj-cs"/>
              </a:rPr>
              <a:t> Digital Educativa</a:t>
            </a:r>
            <a:endParaRPr kumimoji="0" lang="es-ES" sz="4800" b="1" i="0" u="none" strike="noStrike" kern="1200" cap="none" spc="0" normalizeH="0" baseline="0" noProof="0" dirty="0">
              <a:ln>
                <a:noFill/>
              </a:ln>
              <a:solidFill>
                <a:srgbClr val="106470"/>
              </a:solidFill>
              <a:effectLst/>
              <a:uLnTx/>
              <a:uFillTx/>
              <a:latin typeface="Calibri"/>
              <a:ea typeface="+mj-ea"/>
              <a:cs typeface="+mj-cs"/>
            </a:endParaRPr>
          </a:p>
        </p:txBody>
      </p:sp>
      <p:grpSp>
        <p:nvGrpSpPr>
          <p:cNvPr id="42" name="59 Grupo"/>
          <p:cNvGrpSpPr/>
          <p:nvPr/>
        </p:nvGrpSpPr>
        <p:grpSpPr>
          <a:xfrm>
            <a:off x="629913" y="1462968"/>
            <a:ext cx="10932173" cy="2927235"/>
            <a:chOff x="450239" y="1714488"/>
            <a:chExt cx="10932173" cy="2927235"/>
          </a:xfrm>
        </p:grpSpPr>
        <p:cxnSp>
          <p:nvCxnSpPr>
            <p:cNvPr id="43" name="29 Conector recto"/>
            <p:cNvCxnSpPr>
              <a:stCxn id="56" idx="3"/>
              <a:endCxn id="50" idx="1"/>
            </p:cNvCxnSpPr>
            <p:nvPr/>
          </p:nvCxnSpPr>
          <p:spPr>
            <a:xfrm flipV="1">
              <a:off x="7453322" y="3785329"/>
              <a:ext cx="642942" cy="7194"/>
            </a:xfrm>
            <a:prstGeom prst="line">
              <a:avLst/>
            </a:prstGeom>
            <a:noFill/>
            <a:ln w="127000" cap="flat" cmpd="sng" algn="ctr">
              <a:solidFill>
                <a:srgbClr val="106470"/>
              </a:solidFill>
              <a:prstDash val="solid"/>
              <a:headEnd type="triangle"/>
            </a:ln>
            <a:effectLst/>
          </p:spPr>
        </p:cxnSp>
        <p:cxnSp>
          <p:nvCxnSpPr>
            <p:cNvPr id="44" name="38 Conector recto"/>
            <p:cNvCxnSpPr>
              <a:stCxn id="62" idx="3"/>
              <a:endCxn id="56" idx="1"/>
            </p:cNvCxnSpPr>
            <p:nvPr/>
          </p:nvCxnSpPr>
          <p:spPr>
            <a:xfrm flipV="1">
              <a:off x="3736387" y="3792523"/>
              <a:ext cx="543277" cy="32330"/>
            </a:xfrm>
            <a:prstGeom prst="line">
              <a:avLst/>
            </a:prstGeom>
            <a:noFill/>
            <a:ln w="127000" cap="flat" cmpd="sng" algn="ctr">
              <a:solidFill>
                <a:srgbClr val="106470"/>
              </a:solidFill>
              <a:prstDash val="solid"/>
              <a:tailEnd type="triangle"/>
            </a:ln>
            <a:effectLst/>
          </p:spPr>
        </p:cxnSp>
        <p:grpSp>
          <p:nvGrpSpPr>
            <p:cNvPr id="45" name="49 Grupo"/>
            <p:cNvGrpSpPr/>
            <p:nvPr/>
          </p:nvGrpSpPr>
          <p:grpSpPr>
            <a:xfrm>
              <a:off x="450239" y="1714488"/>
              <a:ext cx="3286148" cy="2911436"/>
              <a:chOff x="878867" y="1643050"/>
              <a:chExt cx="3286148" cy="2911436"/>
            </a:xfrm>
          </p:grpSpPr>
          <p:pic>
            <p:nvPicPr>
              <p:cNvPr id="60" name="41 Imagen" descr="learn-azul-opt.png"/>
              <p:cNvPicPr>
                <a:picLocks noChangeAspect="1"/>
              </p:cNvPicPr>
              <p:nvPr/>
            </p:nvPicPr>
            <p:blipFill>
              <a:blip r:embed="rId6" cstate="print"/>
              <a:stretch>
                <a:fillRect/>
              </a:stretch>
            </p:blipFill>
            <p:spPr>
              <a:xfrm>
                <a:off x="881026" y="1714488"/>
                <a:ext cx="1000132" cy="1000132"/>
              </a:xfrm>
              <a:prstGeom prst="rect">
                <a:avLst/>
              </a:prstGeom>
            </p:spPr>
          </p:pic>
          <p:sp>
            <p:nvSpPr>
              <p:cNvPr id="61" name="15 Rectángulo redondeado"/>
              <p:cNvSpPr/>
              <p:nvPr/>
            </p:nvSpPr>
            <p:spPr>
              <a:xfrm>
                <a:off x="2024034" y="1643050"/>
                <a:ext cx="1928826" cy="1000132"/>
              </a:xfrm>
              <a:prstGeom prst="roundRect">
                <a:avLst/>
              </a:prstGeom>
              <a:solidFill>
                <a:srgbClr val="82AE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latin typeface="Calibri"/>
                    <a:ea typeface="+mn-ea"/>
                    <a:cs typeface="+mn-cs"/>
                  </a:rPr>
                  <a:t>Marcos de competencias</a:t>
                </a:r>
              </a:p>
            </p:txBody>
          </p:sp>
          <p:sp>
            <p:nvSpPr>
              <p:cNvPr id="62" name="19 Rectángulo redondeado"/>
              <p:cNvSpPr/>
              <p:nvPr/>
            </p:nvSpPr>
            <p:spPr>
              <a:xfrm>
                <a:off x="878867" y="2952344"/>
                <a:ext cx="3286148" cy="1602142"/>
              </a:xfrm>
              <a:prstGeom prst="roundRect">
                <a:avLst/>
              </a:prstGeom>
              <a:noFill/>
              <a:ln w="25400" cap="flat" cmpd="sng" algn="ctr">
                <a:solidFill>
                  <a:srgbClr val="1064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srgbClr val="106470"/>
                  </a:solidFill>
                  <a:effectLst/>
                  <a:uLnTx/>
                  <a:uFillTx/>
                  <a:latin typeface="Calibri"/>
                  <a:ea typeface="+mn-ea"/>
                  <a:cs typeface="+mn-cs"/>
                </a:endParaRPr>
              </a:p>
            </p:txBody>
          </p:sp>
          <p:sp>
            <p:nvSpPr>
              <p:cNvPr id="63" name="38 Rectángulo"/>
              <p:cNvSpPr/>
              <p:nvPr/>
            </p:nvSpPr>
            <p:spPr>
              <a:xfrm>
                <a:off x="1238216" y="3071810"/>
                <a:ext cx="2357454"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smtClean="0">
                    <a:ln>
                      <a:noFill/>
                    </a:ln>
                    <a:solidFill>
                      <a:srgbClr val="106470"/>
                    </a:solidFill>
                    <a:effectLst/>
                    <a:uLnTx/>
                    <a:uFillTx/>
                  </a:rPr>
                  <a:t>MRCDD</a:t>
                </a:r>
                <a:endParaRPr kumimoji="0" lang="es-ES" sz="1800" b="1" i="0" u="none" strike="noStrike" kern="0" cap="none" spc="0" normalizeH="0" baseline="0" noProof="0" dirty="0">
                  <a:ln>
                    <a:noFill/>
                  </a:ln>
                  <a:solidFill>
                    <a:srgbClr val="106470"/>
                  </a:solidFill>
                  <a:effectLst/>
                  <a:uLnTx/>
                  <a:uFillTx/>
                </a:endParaRPr>
              </a:p>
            </p:txBody>
          </p:sp>
          <p:sp>
            <p:nvSpPr>
              <p:cNvPr id="64" name="39 CuadroTexto"/>
              <p:cNvSpPr txBox="1"/>
              <p:nvPr/>
            </p:nvSpPr>
            <p:spPr>
              <a:xfrm>
                <a:off x="1713008" y="3532734"/>
                <a:ext cx="150019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DigCompOrg</a:t>
                </a:r>
              </a:p>
            </p:txBody>
          </p:sp>
          <p:sp>
            <p:nvSpPr>
              <p:cNvPr id="65" name="40 CuadroTexto"/>
              <p:cNvSpPr txBox="1"/>
              <p:nvPr/>
            </p:nvSpPr>
            <p:spPr>
              <a:xfrm>
                <a:off x="1855884" y="4024801"/>
                <a:ext cx="121444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DigComp</a:t>
                </a:r>
                <a:endParaRPr kumimoji="0" lang="es-ES" sz="1800" b="0" i="0" u="none" strike="noStrike" kern="0" cap="none" spc="0" normalizeH="0" baseline="0" noProof="0" dirty="0">
                  <a:ln>
                    <a:noFill/>
                  </a:ln>
                  <a:solidFill>
                    <a:prstClr val="black"/>
                  </a:solidFill>
                  <a:effectLst/>
                  <a:uLnTx/>
                  <a:uFillTx/>
                </a:endParaRPr>
              </a:p>
            </p:txBody>
          </p:sp>
        </p:grpSp>
        <p:grpSp>
          <p:nvGrpSpPr>
            <p:cNvPr id="46" name="50 Grupo"/>
            <p:cNvGrpSpPr/>
            <p:nvPr/>
          </p:nvGrpSpPr>
          <p:grpSpPr>
            <a:xfrm>
              <a:off x="4279664" y="1714488"/>
              <a:ext cx="3173658" cy="2911436"/>
              <a:chOff x="4351102" y="1643050"/>
              <a:chExt cx="3173658" cy="2911436"/>
            </a:xfrm>
          </p:grpSpPr>
          <p:sp>
            <p:nvSpPr>
              <p:cNvPr id="54" name="15 Rectángulo redondeado"/>
              <p:cNvSpPr/>
              <p:nvPr/>
            </p:nvSpPr>
            <p:spPr>
              <a:xfrm>
                <a:off x="5341845" y="1643050"/>
                <a:ext cx="2071702" cy="1000132"/>
              </a:xfrm>
              <a:prstGeom prst="roundRect">
                <a:avLst/>
              </a:prstGeom>
              <a:solidFill>
                <a:srgbClr val="82AE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latin typeface="Calibri"/>
                    <a:ea typeface="+mn-ea"/>
                    <a:cs typeface="+mn-cs"/>
                  </a:rPr>
                  <a:t>Competencia Digital Educativa</a:t>
                </a:r>
              </a:p>
            </p:txBody>
          </p:sp>
          <p:pic>
            <p:nvPicPr>
              <p:cNvPr id="55" name="20 Imagen" descr="gesture-tap.png"/>
              <p:cNvPicPr>
                <a:picLocks noChangeAspect="1"/>
              </p:cNvPicPr>
              <p:nvPr/>
            </p:nvPicPr>
            <p:blipFill>
              <a:blip r:embed="rId7" cstate="print"/>
              <a:stretch>
                <a:fillRect/>
              </a:stretch>
            </p:blipFill>
            <p:spPr>
              <a:xfrm>
                <a:off x="4474936" y="1643050"/>
                <a:ext cx="772779" cy="1000800"/>
              </a:xfrm>
              <a:prstGeom prst="rect">
                <a:avLst/>
              </a:prstGeom>
            </p:spPr>
          </p:pic>
          <p:sp>
            <p:nvSpPr>
              <p:cNvPr id="56" name="19 Rectángulo redondeado"/>
              <p:cNvSpPr/>
              <p:nvPr/>
            </p:nvSpPr>
            <p:spPr>
              <a:xfrm>
                <a:off x="4351102" y="2887684"/>
                <a:ext cx="3173658" cy="1666802"/>
              </a:xfrm>
              <a:prstGeom prst="roundRect">
                <a:avLst/>
              </a:prstGeom>
              <a:noFill/>
              <a:ln w="25400" cap="flat" cmpd="sng" algn="ctr">
                <a:solidFill>
                  <a:srgbClr val="1064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srgbClr val="106470"/>
                  </a:solidFill>
                  <a:effectLst/>
                  <a:uLnTx/>
                  <a:uFillTx/>
                  <a:latin typeface="Calibri"/>
                  <a:ea typeface="+mn-ea"/>
                  <a:cs typeface="+mn-cs"/>
                </a:endParaRPr>
              </a:p>
            </p:txBody>
          </p:sp>
          <p:sp>
            <p:nvSpPr>
              <p:cNvPr id="57" name="42 CuadroTexto"/>
              <p:cNvSpPr txBox="1"/>
              <p:nvPr/>
            </p:nvSpPr>
            <p:spPr>
              <a:xfrm>
                <a:off x="5099482" y="3043793"/>
                <a:ext cx="1500198"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Docentes</a:t>
                </a:r>
              </a:p>
            </p:txBody>
          </p:sp>
          <p:sp>
            <p:nvSpPr>
              <p:cNvPr id="58" name="43 CuadroTexto"/>
              <p:cNvSpPr txBox="1"/>
              <p:nvPr/>
            </p:nvSpPr>
            <p:spPr>
              <a:xfrm>
                <a:off x="4813730" y="3509605"/>
                <a:ext cx="207170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Centros educativos</a:t>
                </a:r>
                <a:endParaRPr kumimoji="0" lang="es-ES" sz="1800" b="0" i="0" u="none" strike="noStrike" kern="0" cap="none" spc="0" normalizeH="0" baseline="0" noProof="0" dirty="0">
                  <a:ln>
                    <a:noFill/>
                  </a:ln>
                  <a:solidFill>
                    <a:prstClr val="black"/>
                  </a:solidFill>
                  <a:effectLst/>
                  <a:uLnTx/>
                  <a:uFillTx/>
                </a:endParaRPr>
              </a:p>
            </p:txBody>
          </p:sp>
          <p:sp>
            <p:nvSpPr>
              <p:cNvPr id="59" name="44 CuadroTexto"/>
              <p:cNvSpPr txBox="1"/>
              <p:nvPr/>
            </p:nvSpPr>
            <p:spPr>
              <a:xfrm>
                <a:off x="4902080" y="4036419"/>
                <a:ext cx="2071702" cy="369332"/>
              </a:xfrm>
              <a:prstGeom prst="rect">
                <a:avLst/>
              </a:prstGeom>
              <a:noFill/>
            </p:spPr>
            <p:txBody>
              <a:bodyPr wrap="square" lIns="91440" tIns="45720" rIns="91440" bIns="45720" rtlCol="0" anchor="t">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Alumnado</a:t>
                </a:r>
                <a:r>
                  <a:rPr lang="es-ES" b="1" kern="0" dirty="0">
                    <a:solidFill>
                      <a:srgbClr val="106470"/>
                    </a:solidFill>
                  </a:rPr>
                  <a:t>/familias</a:t>
                </a:r>
                <a:endParaRPr kumimoji="0" lang="es-ES" sz="1800" b="1" i="0" u="none" strike="noStrike" kern="0" cap="none" spc="0" normalizeH="0" baseline="0" noProof="0" dirty="0">
                  <a:ln>
                    <a:noFill/>
                  </a:ln>
                  <a:solidFill>
                    <a:srgbClr val="106470"/>
                  </a:solidFill>
                  <a:effectLst/>
                  <a:uLnTx/>
                  <a:uFillTx/>
                </a:endParaRPr>
              </a:p>
            </p:txBody>
          </p:sp>
        </p:grpSp>
        <p:grpSp>
          <p:nvGrpSpPr>
            <p:cNvPr id="47" name="51 Grupo"/>
            <p:cNvGrpSpPr/>
            <p:nvPr/>
          </p:nvGrpSpPr>
          <p:grpSpPr>
            <a:xfrm>
              <a:off x="8096264" y="1714488"/>
              <a:ext cx="3286148" cy="2927235"/>
              <a:chOff x="7810512" y="1643050"/>
              <a:chExt cx="3286148" cy="2927235"/>
            </a:xfrm>
          </p:grpSpPr>
          <p:pic>
            <p:nvPicPr>
              <p:cNvPr id="48" name="21 Imagen" descr="podcast.png"/>
              <p:cNvPicPr>
                <a:picLocks noChangeAspect="1"/>
              </p:cNvPicPr>
              <p:nvPr/>
            </p:nvPicPr>
            <p:blipFill>
              <a:blip r:embed="rId8" cstate="print"/>
              <a:stretch>
                <a:fillRect/>
              </a:stretch>
            </p:blipFill>
            <p:spPr>
              <a:xfrm>
                <a:off x="7881950" y="1643050"/>
                <a:ext cx="1051097" cy="1000800"/>
              </a:xfrm>
              <a:prstGeom prst="rect">
                <a:avLst/>
              </a:prstGeom>
            </p:spPr>
          </p:pic>
          <p:sp>
            <p:nvSpPr>
              <p:cNvPr id="49" name="15 Rectángulo redondeado"/>
              <p:cNvSpPr/>
              <p:nvPr/>
            </p:nvSpPr>
            <p:spPr>
              <a:xfrm>
                <a:off x="9024958" y="1643050"/>
                <a:ext cx="2071702" cy="1000132"/>
              </a:xfrm>
              <a:prstGeom prst="roundRect">
                <a:avLst/>
              </a:prstGeom>
              <a:solidFill>
                <a:srgbClr val="82AEB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latin typeface="Calibri"/>
                    <a:ea typeface="+mn-ea"/>
                    <a:cs typeface="+mn-cs"/>
                  </a:rPr>
                  <a:t>Formación</a:t>
                </a:r>
              </a:p>
            </p:txBody>
          </p:sp>
          <p:sp>
            <p:nvSpPr>
              <p:cNvPr id="50" name="19 Rectángulo redondeado"/>
              <p:cNvSpPr/>
              <p:nvPr/>
            </p:nvSpPr>
            <p:spPr>
              <a:xfrm>
                <a:off x="7810512" y="2857496"/>
                <a:ext cx="3286148" cy="1712789"/>
              </a:xfrm>
              <a:prstGeom prst="roundRect">
                <a:avLst/>
              </a:prstGeom>
              <a:noFill/>
              <a:ln w="25400" cap="flat" cmpd="sng" algn="ctr">
                <a:solidFill>
                  <a:srgbClr val="10647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ES" sz="1800" b="1" i="0" u="none" strike="noStrike" kern="0" cap="none" spc="0" normalizeH="0" baseline="0" noProof="0" dirty="0">
                  <a:ln>
                    <a:noFill/>
                  </a:ln>
                  <a:solidFill>
                    <a:srgbClr val="106470"/>
                  </a:solidFill>
                  <a:effectLst/>
                  <a:uLnTx/>
                  <a:uFillTx/>
                  <a:latin typeface="Calibri"/>
                  <a:ea typeface="+mn-ea"/>
                  <a:cs typeface="+mn-cs"/>
                </a:endParaRPr>
              </a:p>
            </p:txBody>
          </p:sp>
          <p:sp>
            <p:nvSpPr>
              <p:cNvPr id="51" name="46 CuadroTexto"/>
              <p:cNvSpPr txBox="1"/>
              <p:nvPr/>
            </p:nvSpPr>
            <p:spPr>
              <a:xfrm>
                <a:off x="8342244" y="3057566"/>
                <a:ext cx="207170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Cursos Tutorizados</a:t>
                </a:r>
              </a:p>
            </p:txBody>
          </p:sp>
          <p:sp>
            <p:nvSpPr>
              <p:cNvPr id="52" name="47 CuadroTexto"/>
              <p:cNvSpPr txBox="1"/>
              <p:nvPr/>
            </p:nvSpPr>
            <p:spPr>
              <a:xfrm>
                <a:off x="8056582" y="3473742"/>
                <a:ext cx="278608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Formación masiva abierta</a:t>
                </a:r>
              </a:p>
            </p:txBody>
          </p:sp>
          <p:sp>
            <p:nvSpPr>
              <p:cNvPr id="53" name="48 CuadroTexto"/>
              <p:cNvSpPr txBox="1"/>
              <p:nvPr/>
            </p:nvSpPr>
            <p:spPr>
              <a:xfrm>
                <a:off x="8342244" y="3975480"/>
                <a:ext cx="2071702" cy="36933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s-ES" sz="1800" b="1" i="0" u="none" strike="noStrike" kern="0" cap="none" spc="0" normalizeH="0" baseline="0" noProof="0" dirty="0">
                    <a:ln>
                      <a:noFill/>
                    </a:ln>
                    <a:solidFill>
                      <a:srgbClr val="106470"/>
                    </a:solidFill>
                    <a:effectLst/>
                    <a:uLnTx/>
                    <a:uFillTx/>
                  </a:rPr>
                  <a:t>EduPills</a:t>
                </a:r>
              </a:p>
            </p:txBody>
          </p:sp>
        </p:grpSp>
      </p:grpSp>
      <p:pic>
        <p:nvPicPr>
          <p:cNvPr id="66" name="19 Imagen" descr="account-switch.png"/>
          <p:cNvPicPr>
            <a:picLocks noChangeAspect="1"/>
          </p:cNvPicPr>
          <p:nvPr/>
        </p:nvPicPr>
        <p:blipFill>
          <a:blip r:embed="rId9" cstate="print"/>
          <a:stretch>
            <a:fillRect/>
          </a:stretch>
        </p:blipFill>
        <p:spPr>
          <a:xfrm>
            <a:off x="5643347" y="4741232"/>
            <a:ext cx="905306" cy="915916"/>
          </a:xfrm>
          <a:prstGeom prst="rect">
            <a:avLst/>
          </a:prstGeom>
        </p:spPr>
      </p:pic>
    </p:spTree>
    <p:extLst>
      <p:ext uri="{BB962C8B-B14F-4D97-AF65-F5344CB8AC3E}">
        <p14:creationId xmlns:p14="http://schemas.microsoft.com/office/powerpoint/2010/main" val="3886174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1705231" y="365125"/>
            <a:ext cx="9901553" cy="1325563"/>
          </a:xfrm>
        </p:spPr>
        <p:txBody>
          <a:bodyPr>
            <a:normAutofit/>
          </a:bodyPr>
          <a:lstStyle/>
          <a:p>
            <a:r>
              <a:rPr lang="es-ES" sz="4000" dirty="0" smtClean="0"/>
              <a:t>Plan </a:t>
            </a:r>
            <a:r>
              <a:rPr lang="es-ES" sz="4000" dirty="0"/>
              <a:t>Digital de Centro</a:t>
            </a:r>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graphicFrame>
        <p:nvGraphicFramePr>
          <p:cNvPr id="14" name="Diagrama 5">
            <a:extLst>
              <a:ext uri="{FF2B5EF4-FFF2-40B4-BE49-F238E27FC236}">
                <a16:creationId xmlns:a16="http://schemas.microsoft.com/office/drawing/2014/main" id="{BA5F6AC3-E50F-402B-BF1B-DB2342041E83}"/>
              </a:ext>
            </a:extLst>
          </p:cNvPr>
          <p:cNvGraphicFramePr>
            <a:graphicFrameLocks noGrp="1"/>
          </p:cNvGraphicFramePr>
          <p:nvPr>
            <p:ph idx="1"/>
            <p:extLst/>
          </p:nvPr>
        </p:nvGraphicFramePr>
        <p:xfrm>
          <a:off x="85361" y="1680395"/>
          <a:ext cx="6533121" cy="41130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 name="Rectángulo 1"/>
          <p:cNvSpPr/>
          <p:nvPr/>
        </p:nvSpPr>
        <p:spPr>
          <a:xfrm>
            <a:off x="7785463" y="3561854"/>
            <a:ext cx="3480848" cy="400110"/>
          </a:xfrm>
          <a:prstGeom prst="rect">
            <a:avLst/>
          </a:prstGeom>
        </p:spPr>
        <p:txBody>
          <a:bodyPr wrap="square">
            <a:spAutoFit/>
          </a:bodyPr>
          <a:lstStyle/>
          <a:p>
            <a:r>
              <a:rPr lang="es-ES" sz="2000" dirty="0">
                <a:hlinkClick r:id="rId11"/>
              </a:rPr>
              <a:t>Plan Digital de Centro</a:t>
            </a:r>
            <a:r>
              <a:rPr lang="es-ES" sz="2000" dirty="0"/>
              <a:t> (INTEF)</a:t>
            </a:r>
          </a:p>
        </p:txBody>
      </p:sp>
    </p:spTree>
    <p:extLst>
      <p:ext uri="{BB962C8B-B14F-4D97-AF65-F5344CB8AC3E}">
        <p14:creationId xmlns:p14="http://schemas.microsoft.com/office/powerpoint/2010/main" val="1647816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10976864" cy="1325563"/>
          </a:xfrm>
        </p:spPr>
        <p:txBody>
          <a:bodyPr>
            <a:normAutofit/>
          </a:bodyPr>
          <a:lstStyle/>
          <a:p>
            <a:r>
              <a:rPr lang="es-ES" sz="4000" dirty="0" smtClean="0"/>
              <a:t>Plan de Recuperación Transformación y Resiliencia</a:t>
            </a:r>
            <a:endParaRPr lang="es-ES" sz="4000" dirty="0"/>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5" name="Imagen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96538" y="1408211"/>
            <a:ext cx="4310247" cy="3901440"/>
          </a:xfrm>
          <a:prstGeom prst="rect">
            <a:avLst/>
          </a:prstGeom>
        </p:spPr>
      </p:pic>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sp>
        <p:nvSpPr>
          <p:cNvPr id="17" name="CuadroTexto 16"/>
          <p:cNvSpPr txBox="1"/>
          <p:nvPr/>
        </p:nvSpPr>
        <p:spPr>
          <a:xfrm>
            <a:off x="822960" y="1408211"/>
            <a:ext cx="6096000" cy="4801314"/>
          </a:xfrm>
          <a:prstGeom prst="rect">
            <a:avLst/>
          </a:prstGeom>
          <a:noFill/>
        </p:spPr>
        <p:txBody>
          <a:bodyPr wrap="square" rtlCol="0">
            <a:spAutoFit/>
          </a:bodyPr>
          <a:lstStyle/>
          <a:p>
            <a:r>
              <a:rPr lang="es-ES" b="1" dirty="0"/>
              <a:t>Componente 19: Plan Nacional de Competencias Digitales (digital </a:t>
            </a:r>
            <a:r>
              <a:rPr lang="es-ES" b="1" dirty="0" err="1"/>
              <a:t>skills</a:t>
            </a:r>
            <a:r>
              <a:rPr lang="es-ES" b="1" dirty="0" smtClean="0"/>
              <a:t>)</a:t>
            </a:r>
          </a:p>
          <a:p>
            <a:endParaRPr lang="es-ES" b="1" dirty="0"/>
          </a:p>
          <a:p>
            <a:pPr fontAlgn="base"/>
            <a:r>
              <a:rPr lang="es-ES" dirty="0"/>
              <a:t>​</a:t>
            </a:r>
          </a:p>
          <a:p>
            <a:pPr fontAlgn="base"/>
            <a:r>
              <a:rPr lang="es-ES" b="1" dirty="0"/>
              <a:t>Este componente tiene como objetivo garantizar la formación e inclusión digital de la ciudadanía y los trabajadores, no dejando a nadie atrás en el proceso de transformación digital de la sociedad y la economía.</a:t>
            </a:r>
            <a:r>
              <a:rPr lang="es-ES" dirty="0"/>
              <a:t> </a:t>
            </a:r>
            <a:endParaRPr lang="es-ES" dirty="0" smtClean="0"/>
          </a:p>
          <a:p>
            <a:pPr fontAlgn="base"/>
            <a:r>
              <a:rPr lang="es-ES" dirty="0" smtClean="0"/>
              <a:t>Para </a:t>
            </a:r>
            <a:r>
              <a:rPr lang="es-ES" dirty="0"/>
              <a:t>ello, el componente se articula a través del Plan Nacional de Competencias Digitales, que constituye a su vez uno de los principales planes de la agenda digital del Gobierno España (España Digital 2025).</a:t>
            </a:r>
            <a:r>
              <a:rPr lang="en-US" dirty="0"/>
              <a:t>​</a:t>
            </a:r>
          </a:p>
          <a:p>
            <a:pPr fontAlgn="base"/>
            <a:r>
              <a:rPr lang="es-ES" dirty="0"/>
              <a:t>​</a:t>
            </a:r>
          </a:p>
          <a:p>
            <a:pPr fontAlgn="base"/>
            <a:r>
              <a:rPr lang="es-ES" dirty="0" smtClean="0"/>
              <a:t>​</a:t>
            </a:r>
            <a:endParaRPr lang="es-ES" dirty="0"/>
          </a:p>
          <a:p>
            <a:pPr fontAlgn="base"/>
            <a:r>
              <a:rPr lang="es-ES" dirty="0"/>
              <a:t>​</a:t>
            </a:r>
          </a:p>
          <a:p>
            <a:pPr fontAlgn="base"/>
            <a:r>
              <a:rPr lang="es-ES" b="1" dirty="0"/>
              <a:t>Inversión: 3,593 millones de euros</a:t>
            </a:r>
            <a:endParaRPr lang="en-US" dirty="0"/>
          </a:p>
          <a:p>
            <a:r>
              <a:rPr lang="es-ES" dirty="0" smtClean="0"/>
              <a:t>​</a:t>
            </a:r>
            <a:endParaRPr lang="es-ES" dirty="0"/>
          </a:p>
        </p:txBody>
      </p:sp>
    </p:spTree>
    <p:extLst>
      <p:ext uri="{BB962C8B-B14F-4D97-AF65-F5344CB8AC3E}">
        <p14:creationId xmlns:p14="http://schemas.microsoft.com/office/powerpoint/2010/main" val="21184315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l="33255"/>
          <a:stretch/>
        </p:blipFill>
        <p:spPr>
          <a:xfrm>
            <a:off x="8678396" y="5753597"/>
            <a:ext cx="3381800" cy="1104403"/>
          </a:xfrm>
          <a:prstGeom prst="rect">
            <a:avLst/>
          </a:prstGeom>
        </p:spPr>
      </p:pic>
      <p:pic>
        <p:nvPicPr>
          <p:cNvPr id="7" name="Imagen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61" y="6071711"/>
            <a:ext cx="2644346" cy="706480"/>
          </a:xfrm>
          <a:prstGeom prst="rect">
            <a:avLst/>
          </a:prstGeom>
        </p:spPr>
      </p:pic>
      <p:pic>
        <p:nvPicPr>
          <p:cNvPr id="8" name="Imagen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20615" y="6071711"/>
            <a:ext cx="1840222" cy="684118"/>
          </a:xfrm>
          <a:prstGeom prst="rect">
            <a:avLst/>
          </a:prstGeom>
        </p:spPr>
      </p:pic>
      <p:sp>
        <p:nvSpPr>
          <p:cNvPr id="9" name="Título 8"/>
          <p:cNvSpPr>
            <a:spLocks noGrp="1"/>
          </p:cNvSpPr>
          <p:nvPr>
            <p:ph type="title"/>
          </p:nvPr>
        </p:nvSpPr>
        <p:spPr>
          <a:xfrm>
            <a:off x="629921" y="365125"/>
            <a:ext cx="10976864" cy="1325563"/>
          </a:xfrm>
        </p:spPr>
        <p:txBody>
          <a:bodyPr>
            <a:normAutofit/>
          </a:bodyPr>
          <a:lstStyle/>
          <a:p>
            <a:r>
              <a:rPr lang="es-ES" sz="4000" b="1" dirty="0"/>
              <a:t>C19.I2 Transformación Digital de la Educación.</a:t>
            </a:r>
            <a:r>
              <a:rPr lang="es-ES" sz="4000" dirty="0"/>
              <a:t> </a:t>
            </a:r>
          </a:p>
        </p:txBody>
      </p:sp>
      <p:sp>
        <p:nvSpPr>
          <p:cNvPr id="11" name="Marcador de pie de página 1"/>
          <p:cNvSpPr>
            <a:spLocks noGrp="1"/>
          </p:cNvSpPr>
          <p:nvPr>
            <p:ph type="ftr" sz="quarter" idx="11"/>
          </p:nvPr>
        </p:nvSpPr>
        <p:spPr>
          <a:xfrm>
            <a:off x="4347522" y="6356350"/>
            <a:ext cx="4114800" cy="365125"/>
          </a:xfrm>
        </p:spPr>
        <p:txBody>
          <a:bodyPr/>
          <a:lstStyle/>
          <a:p>
            <a:r>
              <a:rPr lang="es-ES" sz="2400" dirty="0"/>
              <a:t>https://intef.es</a:t>
            </a:r>
          </a:p>
        </p:txBody>
      </p:sp>
      <p:sp>
        <p:nvSpPr>
          <p:cNvPr id="10" name="AutoShape 4" descr="data:image/png;base64,%20iVBORw0KGgoAAAANSUhEUgAAAOAAAABGCAYAAADVaJgSAAAAAXNSR0IArs4c6QAAAARnQU1BAACxjwv8YQUAAAAJcEhZcwAADsMAAA7DAcdvqGQAADqsSURBVHhe7X1nmF7Vde766vReVUYaSSMJgSQEsoQAY2wwzeAbG2M7dmwnxiW+eeLH8Q35k/skIflzc51r5/6599pJACEBNk0I1ECiCaPee9doeu/t699937XPnjnzMSOJIttSvjWz55yze1nvXmvtvc8ZSVOa0vT7I08ykUw693gSGXsYI3hfNjE9nUmTcBx9vHAe3DHEhNJnlCYsmGn1xnFpStO1RZ4kyLmfmGzoxWONp1GsMBEfcNX0SUl6TKAHVzx9EFZJx0cv7kI/EDNNabrqaXIApvoi2ig2nLDUZ1JSHyi5GOgbDxstCmGMgwDCjz/jaDTTFP80pekaJA80UMvyhiyYeHUFUFoZcBn8kCYDYBIgY1ASAKSiqXiDh8ZLxsyNpvUhjonpZOUQn8b7pClN1yIBgHEHR/g7HorjMEDhBXHpPNmA1GcSAOiFlEOQAaChUcxZclA5Pgc+0fFpXOw0pemaJGAq7mBgjOlHtVIHIFQovfAbg8vkZHJgCkpCs8yS9OCaQAh+Fci8JhDqdRRQk2isXBBtxDSl6VonTzIBJFhymJ4LowofACeeNPYclUWC6qJkMTMKYOc6mtQLaEIlteCCHzBoCFcDQONhojjplWzENKXp2qGxbQgCQG94dWwyBKmMAkat/XcpYqwkBR9umIeH9iAxrARPr08BToQB3sYPsay9aFJpMEhz45Pj0pSma4sMAB3eJqurvIOXl4CjRxw+bgBdjKxks1jR6E4+CmAuwAB0fi+84ohmM/Ybl/QDnD6VkDYrp0aOS1Oari0aB8C4QQrkELwSAEoEDmpof0ODhBobJZN+l0NQW5mL3uIugdukNy6ZFbmSVZot8UBUxAeQB3OQfRawl4mYWRC4AXVcHaV9mKY0XevkgY2X9KqkSqiaGQfzU1j54gAbzcNQRA4+u0pq12+S0jjhlJQEIqhAAxkfYIh/gBnKK+7+UYryhzZfzOeRIU9Eaj6/VGbfOUv6kk3i8UWBu0IJZJVKMLdUfLmV4glWIn4RQJjBHBz7EH+SKGMUj07BoLGFmtHANKXpqiIAMK7mnW4xEIAePwUYkAQowpjzjIzI8V/+X2l6/kWZColItZHbDF6Cgk+QkARHIA7IAMlx5MEwhSUATABG/H7p8YZk5hc+JTMemC7DntMIH0IhfiilGZII5AGAFZJZvFAyCq6HN4DozUF9qJbCNlT0EXgocRwQrao6ZjumKU1XE3m9CUorMjDXOb344YJLAgDwSBySiyqoD0DJBL/nAC55iYTkwy7M12tc8uLwi8UlF4DNjSXwHIcyGUH8iOQmEQ5g5wDRmQCmLxkGOEckIMMSlD7JTnZKnrRKdqJWpHu/jFzYIsP1b0pi+CSA1QNpHFXsEWqGXHe45aopr2lK09VKwBtVTzAzsQYG9yRj4vfAwWbz8tRKPCz+RAT3iKfwZCyzYulDoiAAEIDzAQlUQ+mnOXnMJrwHQPUAlEleqVN6AXSA2oOrLrZARgYSYcn1DElOpFESnXtloOl9iQ2dV6B6tWzNahJKS780Xb0EkQdwUOKpUQcHqeVJxHhEBsChLpqUCIAz6PNJP1TJ3oBfuuH6/B4JAWNMl/DEJY58It6YRPEcS/hk0BOQHsTvD3ikP+iVwQBUUR/UWw9UzkSmxBMZiO+TKFAbA+C9qEPAMyIZyTaJ9h2Wobb9kgzBVgQAPaiTsS7HaMz+M5IwTWm6GolWGy5cLqE9Z+y6OFRSSrkkbbBgUGLl5ZKYVyPh+XNlZME8CS2YK7HZ1TKSlythr7EBmZYQieEhEsgVqZotkZp5MnzddRKaf53E58FVVkkys0xi/lIoqXkS8QCIALfXR+AjNaWud1gyPJ0S6TkmoZ7TyHEY/pC+qm5aoBkp64Ek1ScXGEluQLrT2Xt3uKXJ/D8qXSqv1HD7nHq92mmydrmvbmf9/rMQNMRIkuqinlAh/JKwuxgCKWb2A8My1FgvsdYeyYx7JAZ1EpgTf1un1L6wRmLHT8LOg9SktAQgRpBXdMo0qfnOt8Q7oxJ2pE9iSBCGdMwpzZKMorDEI7USG26U6FC9JEIXYC8OiI/zAHCURLykNyiDsQLxFi+XguqHMAnMgcQMKOAM1gz47EClSkM+u8MuNqCp4P04lFomnZedlUL0n6hen2Rd/hAotT8sudtJf9sf9pn311pfTEYwz5yuYXtx45UowMhVToAqNizxWA8kFMDoLQIosxmThp4kztbJsZ//H4nv3ifF8Si8EB/g6wPDDc6ZKTf949+Lf/5sxGXGxh5McPMdEs6T7MdDnyR6zki4bbvI0GnYkSOoAxkWAxBPSjSZLYMZsyR/zn8Rf9FyqK15rkHiII4xtvFnKziYJk7qgKYOtKXU549DCdq5yM+WR7qc/CeLO1F9f1f0SZTN/uAENFle1t+2302/r3b/ronvLSiptIMaqNsR3JKPj8hIT4O01R2Rvo7z0BABEIIJ9h8lHcUgtyMSBKyXLg41NAYXlZgPUjSDcaHg+qA+ErAsSRdg8nFfKQn/LEi4JZJRvlASwXzYgSiXYpD2HgYuiLx8UYA01AO/COpkVRQOzMSDZvzGD/ZE96nXT5rcdZusntZ/ItBamijth6EPm97Wy6b7uOVb6c+2xbkQ58qXjv5svyV3X/xnIa+PCyCwyHhMzFhxIEiyGPogkgCYYhFIQXQcAecHkxAoAJJAKuoCJFzcA9kGycW33T2QQLp/CJURKDRX8QOzXPlEehbhCSBuBrTcUvHmzRJPsBiwQX4K4Ih4/FyZhSoK9TcRC2FkjJ1qiINjBih1QI2D1Tg8LENDQzI4OKguGkGeiMcB7uzokNraWgmHw+PTIYzhdOP84fDnA37W2TTWNTU1qYvF2J+mbql5WkpywkOkUCik9RwYGNAr6880JHfeow7M7H52553qJgtPTX+xeBP5s+50NhytcfIzdbPxCDw+E1RdXV1y9uwZGRkZ0TYwjCDtwJhs27ZN28807LvUclOf6a4F8v3D3//3x6n6ATroJEo2DLpyDoVdUPILiiSTJ1UyiiDxACbaYQBZsrtH2nftkURjo2RhILwAHa3IMNLGSoul8s57xFtWguhcKkV+BC65TVVSSjn68bTLgET6z0tipEUCsP+4iY+CdGko7AmK5FRLRmENnrJ1ELVioA/OkvTnTJuQt99+R9avWy979uyRvfv2Sl1dveTlFUhhYaGseeUVWfvqK7JkyRIpKChgEnVMjWHVG1519rZl6MVKqPHl0otxeXRuYHBAVq9eLadOnZKFCxdJMDND8zO2K9KxnFHm4QMmuWhUtrz5pmzYuEn27N0ru/bsk4OHD0okEpWK8goJBDBZmaLExzqB+EzmZxbM1+ZPZ/O3z6TRMPyM+sN5nSvJHpAn0V9VR9zTmXxMOnuvL9HwnnHhjOpPoJj4Y87UjfXdsuVNWYdxqa6eJWXl5Y6/yPoNG+Xd97bKjYtvxBhhTEAs352PJdN3Y+QOuxrJmwDakkk/ug4dDpAkIQ39yZD40bBAZon4c6rEn1WJMEo0qqnoAO0D06lkCd2q1zwAPqiRY1sa+OXha6ihDr/B8a9J4+XhbKiw9CWooZsCl0E8BVAOw+GnPMcJwjgMMfKkwz3zhDODYAabr08dPnJU3nt/m3Rhkuju7pN16zfKUytXSndPr/rV1ddLGFKRNens6pYLdXVS39Agw5iZwU0SBxc1NjdJZ2eXtHV0yblzddLb16fMQmJ5o/dglKaWVjl7rlY6e3qkAdKvtbVNGZS16h8YlDPnzkttfYOWqWn4g4qTyWKxhBw6fFR27NolHd29MjA0LIfx/P9+9W+y7+AhLYvg6OjsQD5npaWtFc+0rcxbJVFIi4bGBjlz5gzKbVWpQgnTiIlxiJKUabs6Ua9Gjct2sG29/X1y/kIt2l0voUgYSg8BB4mFvBl+GpKqq6tXa8v1te6ePmlpbZee3n5pbWuXGDwHB4cxuTXI+do66UHfEoSsF8dhYGAImkad9ksf+oATd1lFpcyeO09y8mjPYxqGrd/Q2CSDqOdn77pbyiphmqBfI5GYNDe3avnNzW2az9AQxkbHmL1q6GoHH8n3d//wT4+r6gigeJPD0AK7YHL1Qw0koIIAE9RHrpIyjvNDrk/29kr7jh2SaIAEBMMSLgRFmAxcWCpTPnu3eEvzdVXTSD8DI3I9N9bZdx4ZlMTQeYl0HJZgvAu8D1vSZI9oXgkn8ySraLH4cmvgRwmIMnhqR+uLSKyN1ote5p7g2bljJwYxIj/96U/lC194QHrBHDt27lCpR/Wwrr5O7r//fjBqWJ74jydkA2bgHdt2qKSsqZmr0udf//V/y969+2TP7t2yfv06aW9vlzk1NZKdzUPjBADLSqrq9O//9m/y7rvvyukzp6WjvVOKCovl05++HQzbJitXrZJ1G9bL+++/LwN9AzJvbo0EIdW0+siDZW3fuRMMHZO/Qn0ffPABmTZtmmzcuFEl9i3LPiU7d+6WJ59cKe+89bYc2H9QcnJzZPq06RKF9Fy3bp2sQhlbUf6RI0ekHJKlubVF/v2J/9B75vXss8/KG2+8ITfeeKPW97nnnpOTJ0/K66+/Lu+9956qfHNRL0qXzYj39NNPw3+rHD9+QvMoKSmRNWteRj+sx+RwWI4ePQoJf4O89NJL6ti2Y8eOSWlZmVRWlktTc4usfuYZefnllzX/ugsXZN68+ar679u/TxYtXIg+KpI333pLfv3rX8u58+d0EqSaOQvSsRFj9Mtf/Uq1F/brpk2bVC1nHTMyMEGjnmb8zbhfzaRaCKVUUkISgRrY23pYOpv3y0hfHWaoIcgbSLRxR1GMGqRYctrOi5FQJMT3hWH2UZoA0MgX8zTlFsJgC0DCciUUOqwkw7US6jwsyWg7AAx/SDbxRgHaiNqgHm+++IJluMkkInWGJWGeHb3XKVMJ8zeAoaoRJEsEDN030C/dmCiGwiPiC/iRV0DrwaQoSYJZmTJl+jT51PJlUjFtKtSg92TX3t0yAolQB8lwCoAqx6ycm5sr77zzjpw+fQZ1QmI4DjwlzlNPPqW2yz333CNFRSXSBknlgX08ODgka9e+BlAclTvv/KwsWLBAfvPiC7ITajulJnhIifkRzNzeaWlpVsnV2tKCIryqIl/ABPebF54H2ONy1733wC6Py3O/eV5aaTdholn97K+lYso0+RwkCMvnKaM+AL2+rlGlECeJ9vYuuQAJHInFIVV65PixEzIE6fWZO+6U7KxcWfPyWjl54rQcPXJcnl65SsrLKuSB+x+U5qZmBVgPJDvttwMHDsipk6cUlBkZGXolqBfccIMcO3FCNm1+Q6X4mjVrMGnslFtuuUVuu+028WMyJ3V1dkKbOAebNyz7MZH8GhOBD331efRdZlaWrATwd+3ZrROCSmf0xaw5s7U/3wJYm9E/pKsddG7yeiByuEnggzoYCfVKf2+TDPS2AIx9YHTM9BhQqoZke7Qc7GuullT+6LMixGEs/gEAo73iifdBA+0Tf6JHfPFO8caboGOcheSDndP2vkR6jkJ9hXpHcKIsHl0jqBLJoPig+vqgBgMqWi6xxTiaPQvSsnjLcpmDwkvrQ4Z54skn5Wf/8jPZt2+f3LJihcycOVMZnUSGpqqWlZ2t8cnsBEML1EnND3EWXH+9/PCHP5R7770XIPECVNAMNLWhurpaqJ9NkFoPyde/9oh885vflOnTqzR9R0ennABT5uTkKAPm5ORpnochpZSgFXDGN9X1QHJ2yKqnV8k//49/VjtyyU1LIEXvkNoLdZDYDVJUXAJm9auN1I649fDbuXOXZGZmyve/9z359rf+RP7yxz+WxYsW65iZrSNckTfr7vdT6nKhyyP5kKxfevhh+eOvf00e/spXJBQOy8lTACCkWF//gBQWF0sU/VRQXKiqeRukvx+TVwbK+vaffke+8c1vQFVFxTkRQXXNzsmW7NxsqPNQdaEOHzlGCblQvvOdb8v3vveo/OhHfy5lZaXabD8mwmgsKoePHtFy/+RPvil//MhX5Pvff1Qnxr0YK6rRtH2Xr1gujz76PVlx6woJRyPGRACxv+yYX+3EbTfwAkHmk2BGvhSWzZKiCqhauWB+P9Q+gi+OgWQclX7uRjOxc+sQH70JqJ1D7RLvOCrhlh1wv5Vo27sA3NsSbn1ThpvfkL7GTRJu2y0Z0Q4JeGLoVEiFhB9pYWsmsoH5UvHlzRTJLNJZ3eRsnBro+oMnDIabGMaBCQaDCrhFixbJt771LR3oXKhuDGOaGKTB5s2bZd1rr+lsXgyms2kVGCAyN+NmBDOcwR4/4GSmANzw8JCEkd/g0CDimUmAYAmA6Qnyvr5+BcI9d39ebly8GHGQGM9ad9qyKC8XQL0Nk8SUigoJjYRk+bJlMnPGdMQx4Ont7VNXATvqrrvuwtUs0JBo6w0Oh1QSU/Um0fbrx3MXNIAB1Itk6mbCBgYHZSQak6ERaCkAkWoIcIzRAzuRzD579hz5zGfvBGAL1H4sLC5SiZSBeAcOHtQJjvGoevqdxSK2KYC+jyA+tQDWaQA2YBRlWWI8n5/TvmhYKBpHH0JLQf+zTTq+yIdj6EPddBzgR6JWQ1WWKinjXO0g5OYBeoRSIQCVDOpW+ULJr7xRPFlT0Lgg/MHwnDipKpHpyTTahc5fqo3oBPYDwygj/bAlZfCcjLS8L6GWNyTcvF5GmtZKpHG9RJvflkTbTgkMnJDMRLdkeMLiA2NoZgB6MpkFNQugy5ojmSULJBkogF2IzmfeCkQtzhkk82yJNSN46PLz8+UrmN3/7M/+TO09MraJQePfLI1zEHlPFZMDSdWHxHYwXJfJ9Y0QlumacR21t2r6dJk/f76qR1RFqXq1tbUp2EpKimTxjUYasXEeAI17rAuuu45NMSDHDfuf0pj1vfe+++Q7f/qnMn3qVHkPtk9d7QXYpHNg+8xVe48MSYBR9ZsyZYqqeFThaLM9BzvviSeeUFuMk0kwEJQ333xT7cM62FeWGJ9bNLSrViEdbUjamtdD2i/G5ECbcQT9wkkpDFWcz2UAGPuCadnvJG6XsC5ZUB1p07J+dCx76dKlUDXPyjOwA5+GVGf9qJGQhxLxBAAclJuX3KRaB1VcSvxnn3lWcrJztE3usWDfs6+SMbOVQZv85z//uS46GV68usn3d4//7eNmVREo82ZA8mSC6bJwn4mOIOOTURzGY2+g0TyonezrlbYdOwQWs7MNwTCRsA/2ZGlAKpZOF6+/CapnIxTILgkkeySYHIGLAqAxwB3M7YkiieNoB0kGFFcALhcSeMoK8RfegHrlIdzYEIaR3aAbmwF1MAgS3He0tUteXp7cfNNNkg+pR08dK9S7E3ZIEDM4pU15WbkM9PdLG2w5MgUXBq6HrVYNydkBIM2uniU3gDH7ESccCam9Q8a3A0/gUhL19vUgj3bcl8kMqKBVU6fpgk919UxVtzhjd3f3yNQpUyGRr1emTXLSAzMTfLSNiiBlKB2rwPA5UOdo75SVl8n11y2QqbBDO9vbpKG+TmKQJHNranSxYjrKyUc7mzEGbBdBTNVvxowZkKpJ6QbTlxQVy4yqKqlEvVmnk7DhGqDWLph/na7yst1f/OIXdQugAmpiWWmZNDc3SxNUz4DfC2AukCmVFQBQp+TAZl6CSSU3Jxf9mwsAhrVe4XBISktLpapqutwE1Xk22s2xqKu/AOnfi/pUab2GIW0phRlnHiaWkqIiVVubmxtVjf3SH/2RrFi+XCLIrweSez4mnlnV1dKNevohMT8FYHPPkAtKN998s8yaNWt0LK5W8kQSYXAtJRfPfnKWGcYsFQE4ggBFptlSABDVUkRb2WCe+0xgVj2EmSgJO6QEKoSfL+QivNsfkei8Qln0o7skmV2PtLD5PCGAmm9YIB9KVZTHZZ+kH8DF7OaFfwgwDftKkWa25FYslUDhYmjF0zFgXIXVKiIty/DBzwU6kEoTh7hEz+XxOGbMgsJ8qDWMjwBtB1SewQEwcVjyCwpVOvVioEfAGLm5eZqW6mYmGI3L6hmQOAQyFw1o/xFwlAxWGlIicNW1HyrbEFTA/MI8lBvXovIQ1ws1dCQUku6ebi2/CGXmYpZPqMZhJgvWjQBnfgQQ7cVoJApQ9zr7sIUatx+2GdW5TJRPO5CqmkoGpKN04WY+JRltTtp/Q1CL+1AvPpOoQjL/1ZCI723dKo899hiABS0HP5x4qBKyP5lfT3e3SkmCogggYR+qegs7rCC/QKUgHbc0GC8rO0vLjKEM9hdBPRIawaTTrflRKnLSYdxh+Bfk5UvQR5U1qf1PdTgXgC7UMaF5EEN7ByHxM9Rs4PhQRc3Pz5MdO7ar1KZtTu3jUsTy/5BB6onGo6giF2GS4o31Y6RaZGSoS3yZYIbsqQjIw2yagUYYVQo3AAzspLpaAPAXYwDUZUuR3kBEIvOLZNGf3y2e7CaoLq2S5KqoL6oSyAs7j3Dnm/MxgCmIvH2SLZGMIkkULZBAySLxZ1aJx88VPUhDgss5MOcowejUsQ5l57oByBDzrqHpfK6Kkll0X45VxB9emcaqU4bYCybfsTACzfgxDckOqGV+k59xtJ8YjRMFT3ogE5XsTrcZYp0AdFMeiWlNPZgfSfMzN/ps2sB2Gy+WzTiMP74NJkyrjLg2zECdYXE5dPCQXIBqe+edd6rUYnyN4VSH+brzZBm2XvS390zHCchNtC1NXugHtt3pT5K2GcG08xhOVZRgo/1pif1HHuHF6/ibcWMfGdOBq6ucfCjNOVlxErXtuxQxn1Sy7XGHWT9LE8WZKK+PQp5YLAwew0BKWJKD9TLUcUCG+lslmFsp2WULcZ2BwvIRk29MkMEw+6FTknXn5eAvfiGyc/d4AEICRuYVy6L/+oDEstslEm/HYECfh6Mi6eNXzxKaCwRrDsCXJxLJFCmaKZ7qZSI5UJ8EKjBjezDLcyOfFdXBxF9wl+mPD3aADjw6huGpTER/3aJA7rqH59g07vDUe5PGgNvNfJb4PC4f9CPrqW1z0plqk4EMYMhmuFE+03JckwnjmnbCm32t4Q57Ma2TTyq560yyz7yqgx8XMwiQOKQLmV+ZlyBx0tm47n4j0Y+k9TK/+uTUSomnj5i/jYsbBaAt26bjRKP9Ak+Wy0mKV0pPM2nY9PbCycA808scF6TpYuqtbWRE5u9qhyX3vSUbz9Jo+1z+qX5aTkq+7rCPQ5xXkQky8oIpvBGoDkMSD0clFo5IgAPEH0ogAIH7dIjFZKgFZSZnfdxChdT60Y7kl80SsB9zYStVLBZfxTLxla2QQAGMa888SUQB6KEqGGpTJFRbIJ3vD8rZVy/IiY1nJdrJFdBc5AHVF/nHeCANGat9ydVYLYcNHmt8agfEyGBQ8SDZJQL7KwSbKYaBI1DI/BobdVXBxNVa+rFdiMNJmupjEgxFhNDwNyOMRx18xEF9rGPZBJ99Zmf09fZJG+wiLrFrtZ0wptW6wpOnj0wb+MxeZLlMj7iIp35EKOpBW47+CgB7j4ve8wqnp4h4z0emRTmjdQIRdJ0dndBshnVllos5jMNFlLNnz6pdZdONa6NTR1Nvp1z1wyPKZz+xupxy2HaGOxyj7aHpwLLVIWIM40FKncxUW3DaqK+1jfZBXCcLjQsXi0Zh13brOV7mSdWfqjHHluo2VXHe2/prvR2y5dkJNZVsuL2SmJ4LS1Slmb/tG/rruOCXfrZMd99dLvn+8e/+9nFWk6wZAbP6/bCBcssh+aao80JKsYM9cZ9uRbCTVQr1dkrHrm0ijY2Sw/5CQAL4G4b6FymulKn3PSTBqgUSzK8G+GqQb5Wc3dcgp7Yclf4DHdKxt0E69zZKz5EGGTjfIT2N3fqZwqLqOeLJykHbaGcgQzCrbpO4OtOSu4NJHNgLFy7Ixo2b5NjR43IU7tiJ43Lo8GFpQD2rpk2XzExjw2lSTW5uVGXC7ag6SF+iVP3wB/e88qgW/dXh2ebD9DwJw83kHVCTiktKZMq0aZqXPcPJ+DpI+LFSU/PGr55GYjw+ar7oY83bSAitCwKZ2pRv8mR8kskVYfixko2O99z8/tUvf4kx8MnsOTzxYtRH9s2zzz6nNlx1dbXmOVYuf/EHxbC/qDWwLnjQq95qdTlOGlPrxfbZ+nEbYtPrm3QD//DhI3IY49HS0qS2Je1pLYEZwVmVk/1u+h4gxZX+pnyvHDt2XE/4ZMOuLSoplidXPqWrzlx0Wrt2rezatUtXjE3ehmw/WLJ9Y3jAXhnPlEM/batTNx5CWLlypa4kc6WY6q/mh1/2N0mfnavNw/pdilAqE7HxGRLMqJDc0hskr3KJZBXXSMKfBykEVRB2mx0VzZcro5SKlCC6oMBZBbMVHcL0dKcHqmWgAprkdDhIvLw5UjR1qfQ1eqT3cLvEzvZKVuOIFPclpSySlKLuPmne/Lb07dknAkOdNUrGufRDqWoGJ5XYWJJtMJ2erN++TZfg177yirz22mt6HIpHqEKY8bk4wYUR7lONhGCbIk0YEr+3b0CGICE4U2MElKG5vxaORHEdkd6ePqNqYVKgChSNxDDj9iDNCOph9hV37NihTMDldV2YcOrIBRUuWMRQJhmfDMr9s1A4BElt9uK4Wsq68UjacGhYuvp6lJnpuIjDME4CZEjaU3xmnpS0dnKw5zAH0Q6uuoahxZC4GJSTmyeBIDULgB/xRpCuubkFgJyjB8e5b8nu1HqhX2IwK7jvGEHfqN2mEEMEXCLIl/t3PMfK9lECaL+OhLQ/LfOxf9e++pqsfW2d7Ny1W7Zv2yZPr1olq1avlnaMk5cfaEbUoZEhXQ2l1qI2IdpDfy7YdPf2aJ+QGJ8HJ4IZQV1R5cGB8+fP60oyDwnYxSASOYP7mVxNjSM9gaftw1jSsW94Npjjhpw1DeOE4M9xZRz1Q39mZWVLJhz7l3mQT3gmln1v+t2AmmSvl0u+v/+Hf3o8AdWRCf0YBF3tFKiCPn4uwrxGxPcEeUQsmgAwuPfL1vUP6DZEorEJEpBqohmiCCRhtDRfpn3+bvGVlqNGtOXANHB5hSWSE01I7/EzkouGZseTEkDn+JIRCUIFDg+GZKBvUEpnVUNtLUQdMKMyX52RJqbUBnP2W3LTTTJ79mzdE5s7b5784Ac/kOXLl+tKH89Bnj13Vmfl3v5+DFqOvPTSGtm8ZQvAs1uZt2rGTN08X7nqaTl1+oy+pbBl8xYN4/I/B/WVV9bqcvj+/fsxI+cq873wwgt65Wb5/PnXgVEy5I0tm/UNDJ7B5EHqKVOnKBNtfW8rJom35BwY6Njx45DMWWDUtZCi5zBh/FbefucdlDekTPYKZvejR49JaXmZFBeXqIR9+eU1+gbBEUwslAgsk5vd2zEmDGN6Hp2bOnWaDhcPqHPZfubMGdLY1AKJ8aqeEOKRNIJvKqQ1mfH551/QEzYnTp7U86gtLS1SVVVlzsAiH/b3eWgZTz61UoE3Z84sgKBWz3T6Aj7dNyRDkgYgATdu2CRzaubKX/74J7Jixa0yODyob6nMnT9PpqFuO3ftlBdefFHb3AhemjZ9uvYPz5u+CP+tv31PD8+zfmwf/dm3BYWF8u7WrVJUXKRje772vK4EL1y8kEqTTsCvrFmD/tiu41U1o0on2jUYt337D8ihI0dkw4YNmAg6pQZSMxAMyMmTp1GXl/StjcOHDuuY8FQQ+z4HY3wDj9xBCv/mN89j/DCpHzqEtnqksrJynEbzYUDojXFG5QzKPsNMorUHCD38PiglmyeE2ahHPyMx2H1IkpF2CEDMdOgMtcucNyk8sNl8UFP5VoSCmPqoSk5z7+E7gHn5UnXvPVL+mc9ID8Ad8gFcfopszsoihdC3Rw4ck/p1m2AjtiJXzDBwKnFBtnHWuWcezsSUFkVFhTKvpgaMBtUXtg6X5q+bWyPV080A7ti5W17kAWJISUo3qt39gwP66lBHd5esfvYZOXr8GGzHCOJsl81vvSmd8D+LAX7l1bVSW1+nby7wgHVmbo7EMDlxlqYki9ImQo155ey/5tVXMaAvYxLB5BbMkpfXrJXVq56V4aGQnDl7Xl5bv0E2bHxdOjq7MRkMQHLvAmDflEFIoVNnzsrTq58B+Pdjtg/LW++8K2+9/S6keBTAxAyOemfn5Ml+MMpK5NkF24iHsbnpzQPn3H5Q+66zU7c5uHzPc6Z9/YPy7K+fky1oF99K4LnXp59ZLW++/ba+FbFn3155ffMbcgHtZH8Q/AdRBv+HltU4cqBCnjp1Wja/sVn6AOA9+/eiT3ZygFQCxWgfIp4ZG7Q9wHEogmZQCEmcD37CYGPSPwzG/o8nV2p7KqZM1ba/iMmjH8B9dd16DS/EpN3V3QtpE8U49Mh2TA71jc3gXE7sXLyBNgK+5VnUAwDECCb2bdu269svfow/j929jAlwy1tvySA0i/0HD8jGNzbpkblW2OovvPSipm3v7JJ/f/IJ2bt/n+6t0p5saGjQLZCDBw/q4XUu4g1BKg9Dc8nEhHTi1Cn5DSYe7ptaIg9+GPLS0NXPT6jqhQ6D1KHki0P1VEyGYYC2H5Wehm0Sad8n4Y7jkhzpQghVTiPZ+C5EAuI5DkDE8azjRMlnFxsAMM2fKKuskDlfelCyrp8v/RisMPPg5+ijXglC1cwHCJvee19a3noXUraP0NbFEQswN9HPMgWJgDQrnVyZg2GM+FzMiLnikCkoJR/97vflc5+7S485zYOUnANVjG9CUP3i6y8W2Dy58pOf/ETuve9ePf1Bg5wriJzxuCjAo27XIQ5PrHCzmXk/8sgjagNue3+bSmKmf+yxv5Zly5bJNgChtu6C5kHHc6bf+fa3df8shnG4eenN8pO/+iv59B13YHKIyoMPPih/8Rd/oadRuNnOWZ6HAWowybDOtH+4kc2D3FR/qeZ+97vflZ/+t5/K3/zN36jdwn5j37DOPBRAqc1tCL4t8uMf/1jzpprOPVLWifk/+uij8tWvflXTsFwdVPAHVfOpCP/sZ+/EpHQOQDwppwFGtnPBdQsQygmVZo12ny74nEX4//rZz+RnP/uf8tvf/lYPNMypma0SmP3Jg+qULtwW2Qttg2+esB4c26ysTD0dwzpasjanGXtjQvG4nhd8S9V5x45daLNgPBaj/QslIyMLbT4gI6pWeqQGdjC1oocfflgXWWi2EGB0X/rSl+Snf42+e+wxufvuu7UeJLaJ5gn3NMkvs9BeSvBW2KCsryXT9jF+uxTpB8nGXnZgBxNEXOE0b+z5AZ5kdEBGuhslMdwp4eFuAAmSkv7Ko+hwjY0W65YB4EjgMVBtNzrcU6JyqwKdFJw3V+Z99csSrSiTAei0cU8QYwumRgNzE1HJxuxTu+4NGdp3Ago37AIX7izo3I2093p1gMOLXVABwvWiEwok1WyoYrfcslyZg2okX7PhiQ1L5q0KY99w5i7Oz5PigiKkNwN/041L5IsPPqRHtl55+WXZgNk6joEPUIVHUTlQobhCGMVsTElE9S0bjMTB44Y4B51583nZsk9JRSkPWlNTSEoJ/AqRvggzNzfdyZRUtwhQgohvYPCIF0HkbjelO1c1yTC6IY/yypCWiwbMmxMSmSMCu4UTRyHsVObPTfE8qFdhqM4JtCEBNZSHBcpQD55UYR8xfy3KOtCtt96qBxV4pI2SgsfP8gvyNUz5AR1l3tyPI4+AlJeVSjuYlch44P4HpLSkDHajefO/HiompTVV3cUAZw4msQceeEBuginBA+18neoYtBLN2xlfbTvu+UzHidfUM6kTF/uYC3JcPCFgqLaatObAA1+xYt/qGVak4cRG4sGDDPjZQw1sry1jEHbvM6tWY2J9X8c34JxnnUjqaf0ug9BPUA+VNR1mBdNaRuPqo9ebJb5goeQWz5asgplQuyrEk5ELEAJQ7GRUjEXpKhyQEtdPSSA9PZElsUjpiBbgkUYsPDjwtyyVOQ99Qfqhkgz5AjKCmvClJS7q5GDQYhca5fTLGyRW14i8wDys2yVIO9iJiNoo2Mh4dhUShYPBoso4fkjjaDQsDRh8Amn2rNlg2BLEQRuc5XJKkyTyINGPwIyByRsbeMInITcvWaKgOAEbLgaVlfnTxQGGcszYPMZ28vgJWQO16pVXXpVdsN34LhzPkHIZnXEzgvzHNOgjMiuYn2n12bnXZXg4G7+XL/2izsVgFErB7KwsZTaex6Qk4RI9VwRfW7dBV+/OnzunfaB5glGmQxWfXV0t70Pi8SD6S1DBGtCem29aIrlQLbUeTptZNj/nwXbrKDvto10+a5Y56L4bdjMBftPNN0F5Qj9rFA6+DjnqMyLV1TPkhz/8gTzy5YfRlrgchd0aRT15zC47K1vrzmN6ebl58qmbl2LyyNJ6T5s6VebNnadHBZsamrQ+PGnELQAOs26D6P8rwT0nTDieZGK+3G7JgnbD0z6lABuP+bEsptfJFXkwv4TTr5yUK2FHv75xk6xD361avUq2w0zh1gknEZYRgjp65vQpyc6A1gSNh9qT8ojT3o9CRJt2FO0w42GWYbjZTm5OSJYE82ZJQfXtkjftFvFlz4R/DoRbUIbBfL3o/HZ0YDsM8E7Mvj0YhCEwN5qnYODKKD/epP8BRj/MBFlJQBaXSPndd0nhimXSnhWUVr9HujMC0h3wqmrKJtcdPS6HoLvHB/q1LqyobSyv9p4goNOZivFAHIhZs6oxAJXawSQO9JzZc2QaBpvNzQIQb71lGcBSIru275DWpmaZAyAWQ+plYgDnQ1WpKC/XtEXFhbrgkJuXo+dCz5w9LQcO7tdD1/fe93nJzMpQicPlfNqeeYjHM5YE3N7de/Rw9Zzq2fKNr/+xns8sKynVsjjbkrJh8M9FefQnlaJ/5uE5G5NVAP0xs2qGVJZX6FnTz3z6Dj3v+h7sQjL9fKjOPOq1AqraA/ffp2dG39yyRW0+SkUei6uBusrZnQsGX/v6V9H9RbJ16zty+NABWbFiuTzwhfthU2ZJ1YxpMr1qGlQjDyR3tr5AzHOqhkdM35LRyZTXX38dwBjXs6kEEIkx7ISXmRlEm2ZjwpkGcGfJHXfcLreuuFUa6uqlrblFlkFq/tFDD0kn2vL+1vekFbYU20oeHOjrl4NQGxsx2RCUi6CiFkAL4PnQQh7ZAw9VQ/2eCpOG8acCaDPRN0Hw4N2f+5zcA/Xx7Okzsh3Sqqu9Q4/Hsa9nYPKbCqD5UcdctI99Rw2gesZMjM3XlVc2b3kDkve48C0Xvu0yo2q6vmhcUJAn9917j07cW999RydlSld73E/5z+kje70UOf+gk2DhLIlEzqcluNTtgTRDbxttkhvxCX7BmgsrENswWvc//7wMnjwjWQkAAIPC/ykYwYB4p0yTpd/9gfirpuiRM+4RUqlFVkgLcPKKCvoiwzJ0YL+cWL9B4v09AkVUP+jEz1HwiHY/OmmovEBu+ebXpaRmvnkHDY6NI/hsg92NVaghjCoF94gyM7OlAtKIUSgpuEDBZewKMCJBy3j044Hi/PxCXQmkipIDhqFxTSYk09JW4blF2iJU67jZzjftGU7ViWdE29s79bzjVMzcLIOzbDckFutBKUT/4uIirScPQvNVJR7mJqMOD4ektaUVqk+Bgrqjo0s3mVk21crmlhbM6n6Nz01hrk6yHgWoK7cOKirKdXGEaaim8k0PqlmMTxCyLVR5iwB+god2HevFPFgvtpl9StCyP+lHacq8qI5R4qrkweTKtlBt375zh/bdj370I/n07Z/mCCsYDMH2RrkNkFyZkBiVUzERIl8uFnF7w9SlUFeNmQfta5bDQ+NUWblw1AZgsu5lZeVwpdom1oeqI5me2yh8Q55hfEeScVlvgoZnZ9kWjjnjsx+oXTE9TZMpUyq1/2m/sZ9YNuOyX7kAQ5WftjD7h31nbWPW0y66sM9YJvMmH5AsX14ueSCOoTESEfoIx0UUZWN0IUBJtMAmpECkXCNzM38PGDfU0S7JoREVbFQwefqB8RJgxkwYqB7YITQDeaDbntnjappKKcT1w96TwWGJdiKfEFc8ubJpjF6dZVFQCI9BdGCwsFhVW1P+WAMnA6C7I8g4GuLE5Q/3jmw4r+Pim0xcz+qhgKX6onm40lgbwPib9AzjVTelEab3msbpa0YkMWuNwPzHJLzNh7aNLY+Rxp5tnhpdyV23icjmzSvVRvtMsm1gG+nvzkPj0Tl5U+3aCNvv0MGD+grTXZA2XDmcNB0aqH8RxHDjTR/7zLJtm0x8sxnuJHeI/INYGme0LPMLYhlj4R/Il1FsGpB7zEhMY7Uo248kd5/ynnFIo+U75L7/MAQAxsDXTGwdMzcVNw01jEoZxsZRKUW1WDO96okMto5iUlc9QcxP7QGCCLdc/YQfZKmJyvxxw/1F9jPVQfzlnzHSOiBA0yFrXdAZGxhLrFtq4029NdOLkrsT7fVy0n0YcpdxOcSoF6uCrd9kebrDbZyJmI3kzsP6TTTJpBLjUNJTYtDO4n4n49k0lpiPO1/SRPnZtPY6GdmwifIgudPbe/vMq+0HN7nzsnEt2bBUf1JqGK8TxbsUeeLxqALQrBiaDMYqRUZ2Kg2AGQWDnUpQ2sbiSvAhjHhhFlxJ1Qc+UwIgnkaxhFmcZfBbM5RqlJzMWaO4GsY0+sg/TgZ2IEnMw9Tdnbnxd19tuI1v70mpaS9GNs2l6FJ5uvOZKK67bhOVmZpmsnpNlH6yurnj8mrjudOn+tmxcAPcnT/jpaZ3P18OuctMLf9ilFqPVErN62LxL1auDXOn/zA0IQDHk5nF3Ad+zQ23Ikx8qpVeqKk2vQEOPPmocZCeP056vSI8NoZZJQe2Jq7jqSYqfvXVFTh3J2i9nIiTdYA7zh8K2TZMVC93ff8Q605Krf/F2uMmxrNxL0XuifZSdDnlu6Uf433UfrVt+Dh5uElVUL25CACVEEuFIaMAQbpIQ29UQrcWnAqhamjsmH2FQF0Vs+AjWQDqhUltuU7DDNmriYO/eu+mT7Ij0nR55AbQR+l3y8CpZPIyNi5J90U/AlmecBPBR2dB/XF5ZqIyPipBsFxeZVSq8fsoarThl40hsABc3iuIEAl/VVrp7iKuE81kBnjMhHDlE5ENh2f9gZcdo8nAR/qkOiFNE9NkQPk4/c60zFb5RvPix4nj+gUC/gsEe6CcZHjB1IHXieozGbnjx2IxXR3ms62/DbPx3M5NEz1/nPanEswvKpB667hUsoY0Ku0UrO+umTvnCjJIMeQSd9bbLQEtceOe/qONZFyC+AMNHOswUmr4J9khvw+ybftDa8eVqJeVcJRIfF2Jy/p85YenVnikj9s5PPmTk505KgUZ1y0RWa8PUyduN3BrgdsIFAhMnyoYbJ62zaTUMhjmLvuT6JcPiqeLEMFigASQECh81nsnjELMCDJ1GtN1TzC63WgcNpxtYVxeVeKxoebZLvhYd63RH3K7Psl6mVFFntCiOgEIvnFx/MQJPZLG75Byz1T9jh+Xvv5+LduCxTI/naVUv4nu7bPNw5I7bDIi8G08e+/uDxtG56bU54vRZQFQC01xSXQinUotvUdFfMapmgrHdG5HRdU6/fFA3UjiiZvvUFrpjPJqnG4iWudQap50aboy9En3rc2NUpBqJ7cxyNg84ACuVSlFScfzstzsT2VwXlNB4Y5nw9xxSbzSudvDcD7btJZS/XhlGXQkG842uNPZNG6/y6HLUkENjYXbIiaKTWL4uLDJ6uSK5E7zgfRpuiaIzNnd2y8X6i4I318cgPq5f/8+GR4aUuARJDzhcuutt0nQZ16u5juMfMPEMrYFgAWTvbfPJIKFz1bN5Akanh7i91StKssTLPTnSRcS8+HB81BoRF/AtcT9Tp7U4XuOrEcMkwPV5ItRan0uRgCgo5QrTZTICVYd0aFL5P0BALlKGEeuSBNFuUQxabqKyAKlvqFJX05edONiPQK2c9cuZWge66Ik5BsHt992m3R3dcjxY8dGvwJOABEwPBJG8FB6EmBWuhFYBBDDeYSOYfq2A5553JBHCWkDkqsYxn8ow68k8DUqvsqVl5evAKutvSDVM6u0DP6bAf4rAb7IzU9d6OcRhwbloYceYoPAswA4mRTY4A/3zBV3cAaAl+ZgABA5pSlNV5Asi/HC/xB15uxZ/aYLX9598umV+s4l32p/a8sW6erskoe//GWAMqBnVfmGBz/xwU9P2PfuCCB7ZpXAs1KNACIYCTqCmu9n8owmgUtw81wt0/Lfn/3iF79QUPO1qt27zRsdjGfC+UmPblm0cLHUNzZp3tctmC9Hjx6RnOwsefzxf9SveMcT5l8q8KVzrn1AMYV9ixt9v49HKglLEB8nweKYcZWmNF1BIggpIfj1AH4jh68b8Y30+vo6/d+F/Kc5/HYNpRclFt/j4+olgcO0BCHf5uBheEpOfpTXvpRMxxVUHornYWxKOqqblIgE5Fj5ZiKw7/4xLwKUB7EJZqajdJs//wZZuGiJ4uaW5cuksqIcE0ef1MyZB6laifRxQg2CD6hKwAaNw/ZkhlwL4RXEu1HM2dXGCcj3OMi5T1OarhiRwWmbnTlzVv9pDCUNAUk7kOdJ7ZsddCVQHQk+AoWSiSoobTGCiXlQ0tkXha3047t5JCv9CCz7hgLVSTqmIzEOv4NDiUfAEtz80C9VVqq23AaZNq1K67R06c0mv6wcuf/e+/Ud0KKCXGAtKvxSLrfktC2j4MNfmmuOWspf+juy8AOUVkHTdMXJshgBdOrUGf3QFBc1+L0afqiK4KHjO5xkaKqK/GYr37Tn/4CgnXb69GlVSfkaFV8E5t4h9xAJVOZPR1DSUYrydaIVK1YoiAg0xme+nAjonnrqaTl58gTSh/TNe0pR/sNS5sn/XUHJSzAGoQrTLrzh+sXyjUe+pv9+QBJDEu5vkab6eoiwXKmcMUey8ov07R3Cjf/iga/UoSDVMVU1nUTZTKugabriRIa3V0ofrmwSgJRwdLpogjC+Z0dbj4CZNWu2vtxM0DId1U+qmLTrqDJScvHfz1EVpfQiiPj9G6uOErQkprcTAK+UVuadvkZ9YZv/dZdl8it5fAdRpVkiKb2wAflS8ukzZ2ArDkpBXgH8eiTS1y2dtaek8cQBab1wSvq6O/W9R9aRpUwkzbhcw5+JKC0B03TFybIYmbSnp08XUCihuALKF2T5n4v5FYJBqKbRaEQWLLhe5s+rUak1ffp0VRHdefCeVxIBRtCQ6E9nn0l8JsDtKihVVgKNH2DiAg8nAH7Xhv9dmCoqJwF+RaG1tUX/FTj/J2LdhQYpKymXjqYWGexuFX9yUJYvnS/XL14sgZwKkQCkYoD/WYziju8CUQrinnXEL78KoZ+emEANTQMwTVecLIsRNPy/83v27NKPJNH+O3nqpNp13P/j4goBxf9M3NPVLWchfW6//XaVapaYhwUf86VzP5PssyWqqQQzbUkC0IKW8ZjGSFnzbI7KmTxtNnzxIDwSleNHjklHW4tUz5gq8+bP0H9oKr4MYM4L9ZPf0OV3Hwg2Qs0BHH4vpoKmAZimK06WxfiXq5v8CFRFeYV+fqIJ0pALLPySGb/Uxk9y8JOOtedrdduB+29m/w72kkuykZhvKtgmIko5nrKxAHSTTT8GgzHgkcwHmcbKjXOXQU95UbXlJz2Zjh8oQxxNx9f0UC+e5DIeIMaZuJ5pAKbpitM4FoOEoUQhQ/Iz+0bqmNVN3luQ0c9KKyONJmHgSfxJFqBUQal26v86RJ7WP5VYTeOfAgk8JlSKIQy/Go8/ABp/9Gt/aBKT8ttJ3BQ0/1TWlsH87P14SgMwTVecLIsp4zvcxotdmCDoGGbjEQR049I5fgYgY2TDLkYEMVc0uQDEuLa8ickACxHgEI+gYlSeddb3XE0b+DKC7v4hL30ZnXFAVDf1QV+pQl7Gk7cTUhqAafqdkJvN7L29TgQghqX68/lSYJuImJe7fJLN52L5uevJeO48uOYJX1d6XAnOyZA2CaUBmKbfG10u630U0KXSRGVdKt/UNG4Q2rSpzx+W0gBMU5ouQh8XYJei8ctKaUpTmj5AVwp8pDQA05Smi9CVBB8pDcA0pen3SGkApilNvzcS+f/Cg+VaE/NODQ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16" name="Rectángulo 15"/>
          <p:cNvSpPr/>
          <p:nvPr/>
        </p:nvSpPr>
        <p:spPr>
          <a:xfrm>
            <a:off x="5974813" y="3244334"/>
            <a:ext cx="242374" cy="369332"/>
          </a:xfrm>
          <a:prstGeom prst="rect">
            <a:avLst/>
          </a:prstGeom>
        </p:spPr>
        <p:txBody>
          <a:bodyPr wrap="none">
            <a:spAutoFit/>
          </a:bodyPr>
          <a:lstStyle/>
          <a:p>
            <a:r>
              <a:rPr lang="es-ES" smtClean="0">
                <a:solidFill>
                  <a:srgbClr val="000000"/>
                </a:solidFill>
                <a:latin typeface="Times New Roman" panose="02020603050405020304" pitchFamily="18" charset="0"/>
              </a:rPr>
              <a:t> </a:t>
            </a:r>
            <a:endParaRPr lang="es-ES" dirty="0"/>
          </a:p>
        </p:txBody>
      </p:sp>
      <p:sp>
        <p:nvSpPr>
          <p:cNvPr id="17" name="CuadroTexto 16"/>
          <p:cNvSpPr txBox="1"/>
          <p:nvPr/>
        </p:nvSpPr>
        <p:spPr>
          <a:xfrm>
            <a:off x="822960" y="1408211"/>
            <a:ext cx="10617200" cy="3139321"/>
          </a:xfrm>
          <a:prstGeom prst="rect">
            <a:avLst/>
          </a:prstGeom>
          <a:noFill/>
        </p:spPr>
        <p:txBody>
          <a:bodyPr wrap="square" rtlCol="0">
            <a:spAutoFit/>
          </a:bodyPr>
          <a:lstStyle/>
          <a:p>
            <a:pPr fontAlgn="base"/>
            <a:endParaRPr lang="es-ES" dirty="0"/>
          </a:p>
          <a:p>
            <a:pPr marL="400050" indent="-400050" fontAlgn="base">
              <a:buAutoNum type="romanLcParenBoth"/>
            </a:pPr>
            <a:r>
              <a:rPr lang="es-ES" dirty="0"/>
              <a:t>E</a:t>
            </a:r>
            <a:r>
              <a:rPr lang="es-ES" dirty="0" smtClean="0"/>
              <a:t>l </a:t>
            </a:r>
            <a:r>
              <a:rPr lang="es-ES" dirty="0"/>
              <a:t>Plan de Digitalización y Competencias Digitales del Sistema Educativo, que tiene como actuaciones clave la dotación de dispositivos portátiles para la reducción de la brecha digital de acceso por parte del alumnado de colectivos vulnerables, y la instalación y mantenimiento de sistemas digitales interactivos en centros </a:t>
            </a:r>
            <a:r>
              <a:rPr lang="es-ES" dirty="0" smtClean="0"/>
              <a:t>educativos.</a:t>
            </a:r>
          </a:p>
          <a:p>
            <a:pPr marL="400050" indent="-400050" fontAlgn="base">
              <a:buAutoNum type="romanLcParenBoth"/>
            </a:pPr>
            <a:endParaRPr lang="es-ES" dirty="0"/>
          </a:p>
          <a:p>
            <a:pPr marL="400050" indent="-400050" fontAlgn="base">
              <a:buAutoNum type="romanLcParenBoth"/>
            </a:pPr>
            <a:r>
              <a:rPr lang="es-ES" dirty="0" smtClean="0"/>
              <a:t>El </a:t>
            </a:r>
            <a:r>
              <a:rPr lang="es-ES" dirty="0"/>
              <a:t>Plan de Formación Profesional Digital, con foco en el desarrollo de espacios formativos en competencias digitales demandadas por los sectores productivos, y en la acreditación de competencias digitales adquiridas a través de la experiencia laboral.</a:t>
            </a:r>
            <a:r>
              <a:rPr lang="en-US" dirty="0" smtClean="0"/>
              <a:t>​</a:t>
            </a:r>
          </a:p>
          <a:p>
            <a:pPr marL="400050" indent="-400050" fontAlgn="base">
              <a:buAutoNum type="romanLcParenBoth"/>
            </a:pPr>
            <a:endParaRPr lang="en-US" dirty="0"/>
          </a:p>
          <a:p>
            <a:pPr fontAlgn="base"/>
            <a:r>
              <a:rPr lang="es-ES" dirty="0" smtClean="0"/>
              <a:t>​</a:t>
            </a:r>
            <a:endParaRPr lang="es-ES" dirty="0"/>
          </a:p>
        </p:txBody>
      </p:sp>
    </p:spTree>
    <p:extLst>
      <p:ext uri="{BB962C8B-B14F-4D97-AF65-F5344CB8AC3E}">
        <p14:creationId xmlns:p14="http://schemas.microsoft.com/office/powerpoint/2010/main" val="123862985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on_INTEF_v1.pptx" id="{E55C183A-E33E-47B6-B0BC-51716ED02CE5}" vid="{6840692A-3611-4364-A7CC-B06F8D4BA6F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420fe82-4f88-4a5c-96ee-938ecf6f64bb" xsi:nil="true"/>
    <lcf76f155ced4ddcb4097134ff3c332f xmlns="553b0c89-a10b-42e5-b3d2-ce4fcd4f903d">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E11FA075B361E8488CF80EAD86C9170B" ma:contentTypeVersion="17" ma:contentTypeDescription="Crear nuevo documento." ma:contentTypeScope="" ma:versionID="f0f623385ffd0ac583f59e557c44990d">
  <xsd:schema xmlns:xsd="http://www.w3.org/2001/XMLSchema" xmlns:xs="http://www.w3.org/2001/XMLSchema" xmlns:p="http://schemas.microsoft.com/office/2006/metadata/properties" xmlns:ns2="c420fe82-4f88-4a5c-96ee-938ecf6f64bb" xmlns:ns3="553b0c89-a10b-42e5-b3d2-ce4fcd4f903d" targetNamespace="http://schemas.microsoft.com/office/2006/metadata/properties" ma:root="true" ma:fieldsID="b19d640800ee6ac9d17e89b81a42d0d4" ns2:_="" ns3:_="">
    <xsd:import namespace="c420fe82-4f88-4a5c-96ee-938ecf6f64bb"/>
    <xsd:import namespace="553b0c89-a10b-42e5-b3d2-ce4fcd4f903d"/>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20fe82-4f88-4a5c-96ee-938ecf6f64bb" elementFormDefault="qualified">
    <xsd:import namespace="http://schemas.microsoft.com/office/2006/documentManagement/types"/>
    <xsd:import namespace="http://schemas.microsoft.com/office/infopath/2007/PartnerControls"/>
    <xsd:element name="SharedWithUsers" ma:index="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Hash de la sugerencia para compartir" ma:internalName="SharingHintHash" ma:readOnly="true">
      <xsd:simpleType>
        <xsd:restriction base="dms:Text"/>
      </xsd:simpleType>
    </xsd:element>
    <xsd:element name="SharedWithDetails" ma:index="10" nillable="true" ma:displayName="Detalles de uso compartido" ma:internalName="SharedWithDetails" ma:readOnly="true">
      <xsd:simpleType>
        <xsd:restriction base="dms:Note">
          <xsd:maxLength value="255"/>
        </xsd:restriction>
      </xsd:simpleType>
    </xsd:element>
    <xsd:element name="TaxCatchAll" ma:index="24" nillable="true" ma:displayName="Taxonomy Catch All Column" ma:hidden="true" ma:list="{448c9be9-e241-4ca9-b8c6-f9d7e9bd4783}" ma:internalName="TaxCatchAll" ma:showField="CatchAllData" ma:web="c420fe82-4f88-4a5c-96ee-938ecf6f64b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53b0c89-a10b-42e5-b3d2-ce4fcd4f903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fb783df9-8903-46cc-8eb1-d2694fa0c2b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41DD602-7751-4318-914F-16840ACEFBF2}">
  <ds:schemaRefs>
    <ds:schemaRef ds:uri="http://purl.org/dc/dcmitype/"/>
    <ds:schemaRef ds:uri="http://schemas.microsoft.com/office/2006/metadata/properties"/>
    <ds:schemaRef ds:uri="http://purl.org/dc/elements/1.1/"/>
    <ds:schemaRef ds:uri="c420fe82-4f88-4a5c-96ee-938ecf6f64bb"/>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553b0c89-a10b-42e5-b3d2-ce4fcd4f903d"/>
    <ds:schemaRef ds:uri="http://www.w3.org/XML/1998/namespace"/>
  </ds:schemaRefs>
</ds:datastoreItem>
</file>

<file path=customXml/itemProps2.xml><?xml version="1.0" encoding="utf-8"?>
<ds:datastoreItem xmlns:ds="http://schemas.openxmlformats.org/officeDocument/2006/customXml" ds:itemID="{AE5D30B2-E3E8-4992-BB23-72BAE6A22927}">
  <ds:schemaRefs>
    <ds:schemaRef ds:uri="http://schemas.microsoft.com/sharepoint/v3/contenttype/forms"/>
  </ds:schemaRefs>
</ds:datastoreItem>
</file>

<file path=customXml/itemProps3.xml><?xml version="1.0" encoding="utf-8"?>
<ds:datastoreItem xmlns:ds="http://schemas.openxmlformats.org/officeDocument/2006/customXml" ds:itemID="{C9CC632A-8770-46E1-9C1B-983DE6CAA1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20fe82-4f88-4a5c-96ee-938ecf6f64bb"/>
    <ds:schemaRef ds:uri="553b0c89-a10b-42e5-b3d2-ce4fcd4f90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1210</TotalTime>
  <Words>1148</Words>
  <Application>Microsoft Office PowerPoint</Application>
  <PresentationFormat>Panorámica</PresentationFormat>
  <Paragraphs>169</Paragraphs>
  <Slides>25</Slides>
  <Notes>4</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25</vt:i4>
      </vt:variant>
    </vt:vector>
  </HeadingPairs>
  <TitlesOfParts>
    <vt:vector size="33" baseType="lpstr">
      <vt:lpstr>ＭＳ Ｐゴシック</vt:lpstr>
      <vt:lpstr>Arial</vt:lpstr>
      <vt:lpstr>Calibri</vt:lpstr>
      <vt:lpstr>Calibri Light</vt:lpstr>
      <vt:lpstr>Century Gothic</vt:lpstr>
      <vt:lpstr>Times New Roman</vt:lpstr>
      <vt:lpstr>Tema de Office</vt:lpstr>
      <vt:lpstr>1_Tema de Office</vt:lpstr>
      <vt:lpstr>Plan de Digitalización y de Competencias Digitales del Sistema Educativo</vt:lpstr>
      <vt:lpstr>Instituto Nacional de Tecnologías Educativas y de Formación del Profesorado (INTEF)</vt:lpstr>
      <vt:lpstr>Marco Europeo  </vt:lpstr>
      <vt:lpstr>4 EJES DE ACTUACIÓN</vt:lpstr>
      <vt:lpstr>1. Competencia Digital Educativa</vt:lpstr>
      <vt:lpstr>Presentación de PowerPoint</vt:lpstr>
      <vt:lpstr>Plan Digital de Centro</vt:lpstr>
      <vt:lpstr>Plan de Recuperación Transformación y Resiliencia</vt:lpstr>
      <vt:lpstr>C19.I2 Transformación Digital de la Educación. </vt:lpstr>
      <vt:lpstr>Programa para la mejora de la competencia digital educativa</vt:lpstr>
      <vt:lpstr>Programa para la mejora de la competencia digital educativa</vt:lpstr>
      <vt:lpstr>2. Digitalización Centros Educativos</vt:lpstr>
      <vt:lpstr>Plan de Digitalización y Competencias Digitales  Escuelas Conectadas</vt:lpstr>
      <vt:lpstr>Plan de Digitalización y Competencias Digitales  Educa en Digital</vt:lpstr>
      <vt:lpstr>Plan de Digitalización y Competencias Digitales  Educa en Digital</vt:lpstr>
      <vt:lpstr>Programa para la digitalización del sistema educativo</vt:lpstr>
      <vt:lpstr>Programa para la digitalización del sistema educativo</vt:lpstr>
      <vt:lpstr>Programa para la digitalización del sistema educativo</vt:lpstr>
      <vt:lpstr>3. Los recursos educativos digitales</vt:lpstr>
      <vt:lpstr>Presentación de PowerPoint</vt:lpstr>
      <vt:lpstr>4. Las competencias digitales avanzadas</vt:lpstr>
      <vt:lpstr>Presentación de PowerPoint</vt:lpstr>
      <vt:lpstr>Presentación de PowerPoint</vt:lpstr>
      <vt:lpstr>Proyecto eTwinning</vt:lpstr>
      <vt:lpstr>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INTEF</dc:creator>
  <cp:lastModifiedBy>Luis Miguel Uzuriaga Jiménez</cp:lastModifiedBy>
  <cp:revision>148</cp:revision>
  <dcterms:created xsi:type="dcterms:W3CDTF">2018-09-14T09:19:35Z</dcterms:created>
  <dcterms:modified xsi:type="dcterms:W3CDTF">2022-10-05T09:29:25Z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0x010100E11FA075B361E8488CF80EAD86C9170B</vt:lpwstr>
  </property>
</Properties>
</file>