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35"/>
  </p:notesMasterIdLst>
  <p:handoutMasterIdLst>
    <p:handoutMasterId r:id="rId36"/>
  </p:handout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82" r:id="rId15"/>
    <p:sldId id="285" r:id="rId16"/>
    <p:sldId id="269" r:id="rId17"/>
    <p:sldId id="286" r:id="rId18"/>
    <p:sldId id="270" r:id="rId19"/>
    <p:sldId id="271" r:id="rId20"/>
    <p:sldId id="272" r:id="rId21"/>
    <p:sldId id="274" r:id="rId22"/>
    <p:sldId id="276" r:id="rId23"/>
    <p:sldId id="277" r:id="rId24"/>
    <p:sldId id="278" r:id="rId25"/>
    <p:sldId id="273" r:id="rId26"/>
    <p:sldId id="275" r:id="rId27"/>
    <p:sldId id="279" r:id="rId28"/>
    <p:sldId id="281" r:id="rId29"/>
    <p:sldId id="280" r:id="rId30"/>
    <p:sldId id="284" r:id="rId31"/>
    <p:sldId id="283" r:id="rId32"/>
    <p:sldId id="289" r:id="rId33"/>
    <p:sldId id="288" r:id="rId34"/>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E455E-C59C-2201-94AA-3716CBF06666}" v="2448" dt="2023-06-05T19:06:20.286"/>
    <p1510:client id="{7D8C7D3F-E5D6-40B8-8E5E-E53790A2DBAC}" v="654" dt="2023-06-05T12:51:38.927"/>
    <p1510:client id="{9C86BDA2-E447-744B-8868-ECC99C3E3CE7}" v="1213" dt="2023-06-05T16:10:47.825"/>
    <p1510:client id="{E46AD811-417C-4A26-EA1F-4ECCDDB12240}" v="81" dt="2023-06-06T06:47:50.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6C71DCA-E3DA-4F38-A66A-D6DB45F0C9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24C53BD0-D319-41A6-B459-C68B317BD6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D1B6AC-BE30-4A1E-B1C2-11C0D3586F34}" type="datetimeFigureOut">
              <a:rPr lang="es-ES" smtClean="0"/>
              <a:t>05/06/2023</a:t>
            </a:fld>
            <a:endParaRPr lang="es-ES"/>
          </a:p>
        </p:txBody>
      </p:sp>
      <p:sp>
        <p:nvSpPr>
          <p:cNvPr id="4" name="Marcador de pie de página 3">
            <a:extLst>
              <a:ext uri="{FF2B5EF4-FFF2-40B4-BE49-F238E27FC236}">
                <a16:creationId xmlns:a16="http://schemas.microsoft.com/office/drawing/2014/main" id="{78E3A32A-00CD-463B-9515-9F088BA6E2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9EEAC487-B3FF-486A-8793-9041C4C172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27ED90-78F1-43EB-ADB3-A6697A0B120C}" type="slidenum">
              <a:rPr lang="es-ES" smtClean="0"/>
              <a:t>‹Nº›</a:t>
            </a:fld>
            <a:endParaRPr lang="es-ES"/>
          </a:p>
        </p:txBody>
      </p:sp>
    </p:spTree>
    <p:extLst>
      <p:ext uri="{BB962C8B-B14F-4D97-AF65-F5344CB8AC3E}">
        <p14:creationId xmlns:p14="http://schemas.microsoft.com/office/powerpoint/2010/main" val="2477277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E260D-A2CB-4A60-B964-B0EAAC469890}" type="datetimeFigureOut">
              <a:rPr lang="es-ES" noProof="0" smtClean="0"/>
              <a:t>05/06/2023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47650-F839-47EB-BD66-81FAD4E86810}" type="slidenum">
              <a:rPr lang="es-ES" noProof="0" smtClean="0"/>
              <a:t>‹Nº›</a:t>
            </a:fld>
            <a:endParaRPr lang="es-ES" noProof="0"/>
          </a:p>
        </p:txBody>
      </p:sp>
    </p:spTree>
    <p:extLst>
      <p:ext uri="{BB962C8B-B14F-4D97-AF65-F5344CB8AC3E}">
        <p14:creationId xmlns:p14="http://schemas.microsoft.com/office/powerpoint/2010/main" val="22724566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E2347650-F839-47EB-BD66-81FAD4E86810}" type="slidenum">
              <a:rPr lang="es-ES" smtClean="0"/>
              <a:t>1</a:t>
            </a:fld>
            <a:endParaRPr lang="es-ES"/>
          </a:p>
        </p:txBody>
      </p:sp>
    </p:spTree>
    <p:extLst>
      <p:ext uri="{BB962C8B-B14F-4D97-AF65-F5344CB8AC3E}">
        <p14:creationId xmlns:p14="http://schemas.microsoft.com/office/powerpoint/2010/main" val="46844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6/5/2023</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‹Nº›</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26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6/5/2023</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‹Nº›</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8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6/5/2023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32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6/5/2023</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‹Nº›</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98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6/5/2023</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‹Nº›</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94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6/5/2023</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66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6/5/2023</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58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6/5/2023</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6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6/5/2023</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‹Nº›</a:t>
            </a:fld>
            <a:endParaRPr lang="en-US"/>
          </a:p>
        </p:txBody>
      </p:sp>
    </p:spTree>
    <p:extLst>
      <p:ext uri="{BB962C8B-B14F-4D97-AF65-F5344CB8AC3E}">
        <p14:creationId xmlns:p14="http://schemas.microsoft.com/office/powerpoint/2010/main" val="3284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6/5/2023</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84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6/5/2023</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‹Nº›</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56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6/5/2023</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‹Nº›</a:t>
            </a:fld>
            <a:endParaRPr lang="en-US"/>
          </a:p>
        </p:txBody>
      </p:sp>
    </p:spTree>
    <p:extLst>
      <p:ext uri="{BB962C8B-B14F-4D97-AF65-F5344CB8AC3E}">
        <p14:creationId xmlns:p14="http://schemas.microsoft.com/office/powerpoint/2010/main" val="24622858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arioja.org/edu-aten-diversidad/es/participacion-educativa/servicio-comunitario"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larioja.org/edu-innovacion-form/es/recursos-profesorado/materiales-nuevo-curriculo.ficheros/1431340-Gu%C3%ADa%20Escuela%20de%20voluntariado.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lataformavoluntariado.org/wp-content/uploads/2018/10/manual-de-gestion-del-voluntariado.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ítulo 1"/>
          <p:cNvSpPr>
            <a:spLocks noGrp="1"/>
          </p:cNvSpPr>
          <p:nvPr>
            <p:ph type="ctrTitle"/>
          </p:nvPr>
        </p:nvSpPr>
        <p:spPr>
          <a:xfrm>
            <a:off x="4739751" y="768334"/>
            <a:ext cx="6479629" cy="2866405"/>
          </a:xfrm>
        </p:spPr>
        <p:txBody>
          <a:bodyPr rtlCol="0">
            <a:normAutofit/>
          </a:bodyPr>
          <a:lstStyle/>
          <a:p>
            <a:pPr>
              <a:lnSpc>
                <a:spcPct val="90000"/>
              </a:lnSpc>
            </a:pPr>
            <a:r>
              <a:rPr lang="es-ES" sz="4700" err="1">
                <a:latin typeface="Times New Roman"/>
                <a:cs typeface="Times New Roman"/>
              </a:rPr>
              <a:t>ApS</a:t>
            </a:r>
            <a:r>
              <a:rPr lang="es-ES" sz="4700">
                <a:latin typeface="Times New Roman"/>
                <a:cs typeface="Times New Roman"/>
              </a:rPr>
              <a:t>, Servicio Comunitario y Escuela de Voluntariado: </a:t>
            </a:r>
          </a:p>
        </p:txBody>
      </p:sp>
      <p:sp>
        <p:nvSpPr>
          <p:cNvPr id="3" name="Subtítulo 2"/>
          <p:cNvSpPr>
            <a:spLocks noGrp="1"/>
          </p:cNvSpPr>
          <p:nvPr>
            <p:ph type="subTitle" idx="1"/>
          </p:nvPr>
        </p:nvSpPr>
        <p:spPr>
          <a:xfrm>
            <a:off x="4739751" y="4283239"/>
            <a:ext cx="6479629" cy="1475177"/>
          </a:xfrm>
        </p:spPr>
        <p:txBody>
          <a:bodyPr vert="horz" lIns="91440" tIns="91440" rIns="91440" bIns="91440" rtlCol="0">
            <a:normAutofit/>
          </a:bodyPr>
          <a:lstStyle/>
          <a:p>
            <a:r>
              <a:rPr lang="es-ES">
                <a:latin typeface="Times New Roman"/>
                <a:cs typeface="Times New Roman"/>
              </a:rPr>
              <a:t>INTERSECCIONES, DIFERENCIAS Y POSIBILIDADES DE ORGANIZACIÓN</a:t>
            </a:r>
            <a:endParaRPr lang="es-ES" sz="2800">
              <a:latin typeface="Calibri"/>
              <a:cs typeface="Calibri"/>
            </a:endParaRPr>
          </a:p>
        </p:txBody>
      </p:sp>
      <p:pic>
        <p:nvPicPr>
          <p:cNvPr id="4" name="Picture 3">
            <a:extLst>
              <a:ext uri="{FF2B5EF4-FFF2-40B4-BE49-F238E27FC236}">
                <a16:creationId xmlns:a16="http://schemas.microsoft.com/office/drawing/2014/main" id="{02A678D2-C712-0424-AEE4-F18E04730385}"/>
              </a:ext>
            </a:extLst>
          </p:cNvPr>
          <p:cNvPicPr>
            <a:picLocks noChangeAspect="1"/>
          </p:cNvPicPr>
          <p:nvPr/>
        </p:nvPicPr>
        <p:blipFill rotWithShape="1">
          <a:blip r:embed="rId3"/>
          <a:srcRect l="11071" r="13034" b="-7"/>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6" descr="Tabla&#10;&#10;Descripción generada automáticamente">
            <a:extLst>
              <a:ext uri="{FF2B5EF4-FFF2-40B4-BE49-F238E27FC236}">
                <a16:creationId xmlns:a16="http://schemas.microsoft.com/office/drawing/2014/main" id="{D6324366-2481-6544-2BC6-9E78FAA963CB}"/>
              </a:ext>
            </a:extLst>
          </p:cNvPr>
          <p:cNvPicPr>
            <a:picLocks noGrp="1" noChangeAspect="1"/>
          </p:cNvPicPr>
          <p:nvPr>
            <p:ph idx="1"/>
          </p:nvPr>
        </p:nvPicPr>
        <p:blipFill>
          <a:blip r:embed="rId2"/>
          <a:stretch>
            <a:fillRect/>
          </a:stretch>
        </p:blipFill>
        <p:spPr>
          <a:xfrm>
            <a:off x="582969" y="97536"/>
            <a:ext cx="7208757" cy="5958332"/>
          </a:xfrm>
        </p:spPr>
      </p:pic>
    </p:spTree>
    <p:extLst>
      <p:ext uri="{BB962C8B-B14F-4D97-AF65-F5344CB8AC3E}">
        <p14:creationId xmlns:p14="http://schemas.microsoft.com/office/powerpoint/2010/main" val="127287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Tabla&#10;&#10;Descripción generada automáticamente">
            <a:extLst>
              <a:ext uri="{FF2B5EF4-FFF2-40B4-BE49-F238E27FC236}">
                <a16:creationId xmlns:a16="http://schemas.microsoft.com/office/drawing/2014/main" id="{9F3C9ECF-4308-1864-582B-5654317AA1BB}"/>
              </a:ext>
            </a:extLst>
          </p:cNvPr>
          <p:cNvPicPr>
            <a:picLocks noGrp="1" noChangeAspect="1"/>
          </p:cNvPicPr>
          <p:nvPr>
            <p:ph idx="1"/>
          </p:nvPr>
        </p:nvPicPr>
        <p:blipFill>
          <a:blip r:embed="rId2"/>
          <a:stretch>
            <a:fillRect/>
          </a:stretch>
        </p:blipFill>
        <p:spPr>
          <a:xfrm>
            <a:off x="1924842" y="-191"/>
            <a:ext cx="5114290" cy="1094105"/>
          </a:xfrm>
        </p:spPr>
      </p:pic>
      <p:pic>
        <p:nvPicPr>
          <p:cNvPr id="5" name="Imagen 6" descr="Tabla&#10;&#10;Descripción generada automáticamente">
            <a:extLst>
              <a:ext uri="{FF2B5EF4-FFF2-40B4-BE49-F238E27FC236}">
                <a16:creationId xmlns:a16="http://schemas.microsoft.com/office/drawing/2014/main" id="{EE28AC6C-5623-2615-6BC4-658B05F983E9}"/>
              </a:ext>
            </a:extLst>
          </p:cNvPr>
          <p:cNvPicPr>
            <a:picLocks noChangeAspect="1"/>
          </p:cNvPicPr>
          <p:nvPr/>
        </p:nvPicPr>
        <p:blipFill>
          <a:blip r:embed="rId3"/>
          <a:stretch>
            <a:fillRect/>
          </a:stretch>
        </p:blipFill>
        <p:spPr>
          <a:xfrm>
            <a:off x="1920240" y="1056691"/>
            <a:ext cx="5120640" cy="5719978"/>
          </a:xfrm>
          <a:prstGeom prst="rect">
            <a:avLst/>
          </a:prstGeom>
        </p:spPr>
      </p:pic>
    </p:spTree>
    <p:extLst>
      <p:ext uri="{BB962C8B-B14F-4D97-AF65-F5344CB8AC3E}">
        <p14:creationId xmlns:p14="http://schemas.microsoft.com/office/powerpoint/2010/main" val="293584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BBFA49D-A704-29FA-8AFB-A12760EA97BF}"/>
              </a:ext>
            </a:extLst>
          </p:cNvPr>
          <p:cNvSpPr>
            <a:spLocks noGrp="1"/>
          </p:cNvSpPr>
          <p:nvPr>
            <p:ph type="title"/>
          </p:nvPr>
        </p:nvSpPr>
        <p:spPr>
          <a:xfrm>
            <a:off x="565150" y="151130"/>
            <a:ext cx="9198761" cy="1268984"/>
          </a:xfrm>
        </p:spPr>
        <p:txBody>
          <a:bodyPr>
            <a:normAutofit fontScale="90000"/>
          </a:bodyPr>
          <a:lstStyle/>
          <a:p>
            <a:r>
              <a:rPr lang="es-ES"/>
              <a:t>ALGUNOS DATOS SOBRE ESCUELA DE VOLUNTARIADO </a:t>
            </a:r>
            <a:r>
              <a:rPr lang="es-ES" sz="1800"/>
              <a:t>(5 DE JUNIO 2023, RACIMA)</a:t>
            </a:r>
            <a:r>
              <a:rPr lang="es-ES"/>
              <a:t>:</a:t>
            </a:r>
          </a:p>
        </p:txBody>
      </p:sp>
      <p:cxnSp>
        <p:nvCxnSpPr>
          <p:cNvPr id="10" name="Straight Connector 9">
            <a:extLst>
              <a:ext uri="{FF2B5EF4-FFF2-40B4-BE49-F238E27FC236}">
                <a16:creationId xmlns:a16="http://schemas.microsoft.com/office/drawing/2014/main" id="{BA7C2670-8081-9C42-82A1-23BBFAEAAA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919876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5BEF7CB-BB00-3345-8542-8F0FAFE1C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3" name="Oval 12">
              <a:extLst>
                <a:ext uri="{FF2B5EF4-FFF2-40B4-BE49-F238E27FC236}">
                  <a16:creationId xmlns:a16="http://schemas.microsoft.com/office/drawing/2014/main" id="{4E633967-4EB4-9A43-9984-7E0C7DCE8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4">
              <a:extLst>
                <a:ext uri="{FF2B5EF4-FFF2-40B4-BE49-F238E27FC236}">
                  <a16:creationId xmlns:a16="http://schemas.microsoft.com/office/drawing/2014/main" id="{80BB32CE-B79D-9449-AEBB-EC9F56A9A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5">
              <a:extLst>
                <a:ext uri="{FF2B5EF4-FFF2-40B4-BE49-F238E27FC236}">
                  <a16:creationId xmlns:a16="http://schemas.microsoft.com/office/drawing/2014/main" id="{AFE8EC8C-9217-6E47-ACFA-7B2148F1B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8BEA612E-5CC4-DA4D-8A68-059864439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7">
              <a:extLst>
                <a:ext uri="{FF2B5EF4-FFF2-40B4-BE49-F238E27FC236}">
                  <a16:creationId xmlns:a16="http://schemas.microsoft.com/office/drawing/2014/main" id="{59DC8CDB-7B92-E848-AA26-43105184E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8">
              <a:extLst>
                <a:ext uri="{FF2B5EF4-FFF2-40B4-BE49-F238E27FC236}">
                  <a16:creationId xmlns:a16="http://schemas.microsoft.com/office/drawing/2014/main" id="{876EC8B8-C9EB-A84A-858B-ADF81A5B7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9">
              <a:extLst>
                <a:ext uri="{FF2B5EF4-FFF2-40B4-BE49-F238E27FC236}">
                  <a16:creationId xmlns:a16="http://schemas.microsoft.com/office/drawing/2014/main" id="{078C5DEE-08C1-D546-BF9B-933B8419E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Imagen 10" descr="Tabla&#10;&#10;Descripción generada automáticamente">
            <a:extLst>
              <a:ext uri="{FF2B5EF4-FFF2-40B4-BE49-F238E27FC236}">
                <a16:creationId xmlns:a16="http://schemas.microsoft.com/office/drawing/2014/main" id="{A70973FD-FF71-716E-F729-89263876C9E0}"/>
              </a:ext>
            </a:extLst>
          </p:cNvPr>
          <p:cNvPicPr>
            <a:picLocks noChangeAspect="1"/>
          </p:cNvPicPr>
          <p:nvPr/>
        </p:nvPicPr>
        <p:blipFill>
          <a:blip r:embed="rId2"/>
          <a:stretch>
            <a:fillRect/>
          </a:stretch>
        </p:blipFill>
        <p:spPr>
          <a:xfrm>
            <a:off x="91440" y="1817734"/>
            <a:ext cx="10251440" cy="4065813"/>
          </a:xfrm>
          <a:prstGeom prst="rect">
            <a:avLst/>
          </a:prstGeom>
        </p:spPr>
      </p:pic>
    </p:spTree>
    <p:extLst>
      <p:ext uri="{BB962C8B-B14F-4D97-AF65-F5344CB8AC3E}">
        <p14:creationId xmlns:p14="http://schemas.microsoft.com/office/powerpoint/2010/main" val="145226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405486B-522B-9C21-9BC7-4DCEF1329642}"/>
              </a:ext>
            </a:extLst>
          </p:cNvPr>
          <p:cNvSpPr>
            <a:spLocks noGrp="1"/>
          </p:cNvSpPr>
          <p:nvPr>
            <p:ph type="title"/>
          </p:nvPr>
        </p:nvSpPr>
        <p:spPr>
          <a:xfrm>
            <a:off x="565150" y="770890"/>
            <a:ext cx="5066001" cy="1553464"/>
          </a:xfrm>
        </p:spPr>
        <p:txBody>
          <a:bodyPr>
            <a:normAutofit/>
          </a:bodyPr>
          <a:lstStyle/>
          <a:p>
            <a:r>
              <a:rPr lang="es-ES"/>
              <a:t>SERVICIO COMUNITARIO</a:t>
            </a:r>
          </a:p>
        </p:txBody>
      </p:sp>
      <p:sp>
        <p:nvSpPr>
          <p:cNvPr id="3" name="Marcador de contenido 2">
            <a:extLst>
              <a:ext uri="{FF2B5EF4-FFF2-40B4-BE49-F238E27FC236}">
                <a16:creationId xmlns:a16="http://schemas.microsoft.com/office/drawing/2014/main" id="{E402E92C-4EA0-4A21-59B5-04AA20FCA04F}"/>
              </a:ext>
            </a:extLst>
          </p:cNvPr>
          <p:cNvSpPr>
            <a:spLocks noGrp="1"/>
          </p:cNvSpPr>
          <p:nvPr>
            <p:ph idx="1"/>
          </p:nvPr>
        </p:nvSpPr>
        <p:spPr>
          <a:xfrm>
            <a:off x="361950" y="2668016"/>
            <a:ext cx="5706081" cy="3093212"/>
          </a:xfrm>
        </p:spPr>
        <p:txBody>
          <a:bodyPr vert="horz" lIns="91440" tIns="45720" rIns="91440" bIns="45720" rtlCol="0" anchor="t">
            <a:normAutofit/>
          </a:bodyPr>
          <a:lstStyle/>
          <a:p>
            <a:pPr marL="0" indent="0">
              <a:buNone/>
            </a:pPr>
            <a:endParaRPr lang="es-ES"/>
          </a:p>
          <a:p>
            <a:r>
              <a:rPr lang="es-ES"/>
              <a:t>Servicio Comunitario basado en </a:t>
            </a:r>
            <a:r>
              <a:rPr lang="es-ES" err="1"/>
              <a:t>ApS</a:t>
            </a:r>
            <a:endParaRPr lang="es-ES"/>
          </a:p>
          <a:p>
            <a:r>
              <a:rPr lang="es-ES"/>
              <a:t>20 horas fuera del horario lectivo*</a:t>
            </a:r>
          </a:p>
          <a:p>
            <a:r>
              <a:rPr lang="es-ES"/>
              <a:t>Forma parte de la evaluación</a:t>
            </a:r>
          </a:p>
        </p:txBody>
      </p:sp>
      <p:cxnSp>
        <p:nvCxnSpPr>
          <p:cNvPr id="10" name="Straight Connector 9">
            <a:extLst>
              <a:ext uri="{FF2B5EF4-FFF2-40B4-BE49-F238E27FC236}">
                <a16:creationId xmlns:a16="http://schemas.microsoft.com/office/drawing/2014/main" id="{B1DA2280-4367-9844-92C8-D662486FBC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A9C303F-3A73-E440-923C-BAAF3176C6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3145" y="0"/>
            <a:ext cx="5988856" cy="6858001"/>
            <a:chOff x="6203145" y="0"/>
            <a:chExt cx="5988856" cy="6858001"/>
          </a:xfrm>
        </p:grpSpPr>
        <p:sp>
          <p:nvSpPr>
            <p:cNvPr id="13" name="Oval 12">
              <a:extLst>
                <a:ext uri="{FF2B5EF4-FFF2-40B4-BE49-F238E27FC236}">
                  <a16:creationId xmlns:a16="http://schemas.microsoft.com/office/drawing/2014/main" id="{7B205DF0-BAE6-CF47-ABF8-A3266C711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228"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7">
              <a:extLst>
                <a:ext uri="{FF2B5EF4-FFF2-40B4-BE49-F238E27FC236}">
                  <a16:creationId xmlns:a16="http://schemas.microsoft.com/office/drawing/2014/main" id="{30B64E66-F59E-9A4E-8CD3-2C62007DE4B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8930093"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4669C99C-C50F-2A47-9BA2-EA4B62AD2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0093"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A2CE447-6B57-FC41-89F1-971B2338D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0093"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0">
              <a:extLst>
                <a:ext uri="{FF2B5EF4-FFF2-40B4-BE49-F238E27FC236}">
                  <a16:creationId xmlns:a16="http://schemas.microsoft.com/office/drawing/2014/main" id="{3F8C4B96-43F0-6448-90E8-4949AC2F2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0092"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978F21E1-A886-E449-BF38-C9AD29BDB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2959"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2">
              <a:extLst>
                <a:ext uri="{FF2B5EF4-FFF2-40B4-BE49-F238E27FC236}">
                  <a16:creationId xmlns:a16="http://schemas.microsoft.com/office/drawing/2014/main" id="{59A063CA-8B5F-6347-8A9F-3802824D9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8" y="4923855"/>
              <a:ext cx="536172" cy="1124839"/>
            </a:xfrm>
            <a:custGeom>
              <a:avLst/>
              <a:gdLst>
                <a:gd name="connsiteX0" fmla="*/ 536172 w 536172"/>
                <a:gd name="connsiteY0" fmla="*/ 0 h 1124839"/>
                <a:gd name="connsiteX1" fmla="*/ 536172 w 536172"/>
                <a:gd name="connsiteY1" fmla="*/ 1124839 h 1124839"/>
                <a:gd name="connsiteX2" fmla="*/ 451423 w 536172"/>
                <a:gd name="connsiteY2" fmla="*/ 1116295 h 1124839"/>
                <a:gd name="connsiteX3" fmla="*/ 0 w 536172"/>
                <a:gd name="connsiteY3" fmla="*/ 562419 h 1124839"/>
                <a:gd name="connsiteX4" fmla="*/ 451423 w 536172"/>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2" h="1124839">
                  <a:moveTo>
                    <a:pt x="536172" y="0"/>
                  </a:moveTo>
                  <a:lnTo>
                    <a:pt x="536172"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48">
              <a:extLst>
                <a:ext uri="{FF2B5EF4-FFF2-40B4-BE49-F238E27FC236}">
                  <a16:creationId xmlns:a16="http://schemas.microsoft.com/office/drawing/2014/main" id="{FBD0F012-879A-5849-A7F8-00E9C54BA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3147"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49">
              <a:extLst>
                <a:ext uri="{FF2B5EF4-FFF2-40B4-BE49-F238E27FC236}">
                  <a16:creationId xmlns:a16="http://schemas.microsoft.com/office/drawing/2014/main" id="{E67EA7D6-BAF0-E749-AE45-8979B3AE88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976" y="0"/>
              <a:ext cx="1130726" cy="565362"/>
            </a:xfrm>
            <a:custGeom>
              <a:avLst/>
              <a:gdLst>
                <a:gd name="connsiteX0" fmla="*/ 0 w 1130726"/>
                <a:gd name="connsiteY0" fmla="*/ 0 h 565362"/>
                <a:gd name="connsiteX1" fmla="*/ 25421 w 1130726"/>
                <a:gd name="connsiteY1" fmla="*/ 0 h 565362"/>
                <a:gd name="connsiteX2" fmla="*/ 36370 w 1130726"/>
                <a:gd name="connsiteY2" fmla="*/ 108609 h 565362"/>
                <a:gd name="connsiteX3" fmla="*/ 565364 w 1130726"/>
                <a:gd name="connsiteY3" fmla="*/ 539750 h 565362"/>
                <a:gd name="connsiteX4" fmla="*/ 1094357 w 1130726"/>
                <a:gd name="connsiteY4" fmla="*/ 108609 h 565362"/>
                <a:gd name="connsiteX5" fmla="*/ 1105306 w 1130726"/>
                <a:gd name="connsiteY5" fmla="*/ 0 h 565362"/>
                <a:gd name="connsiteX6" fmla="*/ 1130726 w 1130726"/>
                <a:gd name="connsiteY6" fmla="*/ 0 h 565362"/>
                <a:gd name="connsiteX7" fmla="*/ 565364 w 1130726"/>
                <a:gd name="connsiteY7" fmla="*/ 565362 h 565362"/>
                <a:gd name="connsiteX8" fmla="*/ 0 w 1130726"/>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6" h="565362">
                  <a:moveTo>
                    <a:pt x="0" y="0"/>
                  </a:moveTo>
                  <a:lnTo>
                    <a:pt x="25421" y="0"/>
                  </a:lnTo>
                  <a:lnTo>
                    <a:pt x="36370" y="108609"/>
                  </a:lnTo>
                  <a:cubicBezTo>
                    <a:pt x="86719" y="354660"/>
                    <a:pt x="304426" y="539750"/>
                    <a:pt x="565364" y="539750"/>
                  </a:cubicBezTo>
                  <a:cubicBezTo>
                    <a:pt x="826301" y="539750"/>
                    <a:pt x="1044008" y="354660"/>
                    <a:pt x="1094357" y="108609"/>
                  </a:cubicBezTo>
                  <a:lnTo>
                    <a:pt x="1105306" y="0"/>
                  </a:lnTo>
                  <a:lnTo>
                    <a:pt x="1130726" y="0"/>
                  </a:lnTo>
                  <a:cubicBezTo>
                    <a:pt x="1130726" y="312241"/>
                    <a:pt x="877604" y="565362"/>
                    <a:pt x="565364" y="565362"/>
                  </a:cubicBezTo>
                  <a:cubicBezTo>
                    <a:pt x="253123"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50">
              <a:extLst>
                <a:ext uri="{FF2B5EF4-FFF2-40B4-BE49-F238E27FC236}">
                  <a16:creationId xmlns:a16="http://schemas.microsoft.com/office/drawing/2014/main" id="{D20805D5-8675-4847-ACD6-15C16DC76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07" y="0"/>
              <a:ext cx="1130726" cy="565362"/>
            </a:xfrm>
            <a:custGeom>
              <a:avLst/>
              <a:gdLst>
                <a:gd name="connsiteX0" fmla="*/ 0 w 1130726"/>
                <a:gd name="connsiteY0" fmla="*/ 0 h 565362"/>
                <a:gd name="connsiteX1" fmla="*/ 25421 w 1130726"/>
                <a:gd name="connsiteY1" fmla="*/ 0 h 565362"/>
                <a:gd name="connsiteX2" fmla="*/ 36369 w 1130726"/>
                <a:gd name="connsiteY2" fmla="*/ 108609 h 565362"/>
                <a:gd name="connsiteX3" fmla="*/ 565363 w 1130726"/>
                <a:gd name="connsiteY3" fmla="*/ 539750 h 565362"/>
                <a:gd name="connsiteX4" fmla="*/ 1094357 w 1130726"/>
                <a:gd name="connsiteY4" fmla="*/ 108609 h 565362"/>
                <a:gd name="connsiteX5" fmla="*/ 1105306 w 1130726"/>
                <a:gd name="connsiteY5" fmla="*/ 0 h 565362"/>
                <a:gd name="connsiteX6" fmla="*/ 1130726 w 1130726"/>
                <a:gd name="connsiteY6" fmla="*/ 0 h 565362"/>
                <a:gd name="connsiteX7" fmla="*/ 565363 w 1130726"/>
                <a:gd name="connsiteY7" fmla="*/ 565362 h 565362"/>
                <a:gd name="connsiteX8" fmla="*/ 0 w 1130726"/>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6" h="565362">
                  <a:moveTo>
                    <a:pt x="0" y="0"/>
                  </a:moveTo>
                  <a:lnTo>
                    <a:pt x="25421" y="0"/>
                  </a:lnTo>
                  <a:lnTo>
                    <a:pt x="36369" y="108609"/>
                  </a:lnTo>
                  <a:cubicBezTo>
                    <a:pt x="86719" y="354660"/>
                    <a:pt x="304426" y="539750"/>
                    <a:pt x="565363" y="539750"/>
                  </a:cubicBezTo>
                  <a:cubicBezTo>
                    <a:pt x="826300" y="539750"/>
                    <a:pt x="1044007" y="354660"/>
                    <a:pt x="1094357" y="108609"/>
                  </a:cubicBezTo>
                  <a:lnTo>
                    <a:pt x="1105306" y="0"/>
                  </a:lnTo>
                  <a:lnTo>
                    <a:pt x="1130726" y="0"/>
                  </a:lnTo>
                  <a:cubicBezTo>
                    <a:pt x="1130726" y="312241"/>
                    <a:pt x="877604" y="565362"/>
                    <a:pt x="565363" y="565362"/>
                  </a:cubicBezTo>
                  <a:cubicBezTo>
                    <a:pt x="253122"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51">
              <a:extLst>
                <a:ext uri="{FF2B5EF4-FFF2-40B4-BE49-F238E27FC236}">
                  <a16:creationId xmlns:a16="http://schemas.microsoft.com/office/drawing/2014/main" id="{3B802874-ED6B-2D4D-8336-74AB1EA9E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0"/>
              <a:ext cx="535425" cy="562344"/>
            </a:xfrm>
            <a:custGeom>
              <a:avLst/>
              <a:gdLst>
                <a:gd name="connsiteX0" fmla="*/ 0 w 535425"/>
                <a:gd name="connsiteY0" fmla="*/ 0 h 562344"/>
                <a:gd name="connsiteX1" fmla="*/ 25421 w 535425"/>
                <a:gd name="connsiteY1" fmla="*/ 0 h 562344"/>
                <a:gd name="connsiteX2" fmla="*/ 36369 w 535425"/>
                <a:gd name="connsiteY2" fmla="*/ 108609 h 562344"/>
                <a:gd name="connsiteX3" fmla="*/ 469780 w 535425"/>
                <a:gd name="connsiteY3" fmla="*/ 531316 h 562344"/>
                <a:gd name="connsiteX4" fmla="*/ 535425 w 535425"/>
                <a:gd name="connsiteY4" fmla="*/ 537109 h 562344"/>
                <a:gd name="connsiteX5" fmla="*/ 535425 w 535425"/>
                <a:gd name="connsiteY5" fmla="*/ 562344 h 562344"/>
                <a:gd name="connsiteX6" fmla="*/ 451423 w 535425"/>
                <a:gd name="connsiteY6" fmla="*/ 553876 h 562344"/>
                <a:gd name="connsiteX7" fmla="*/ 0 w 535425"/>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5" h="562344">
                  <a:moveTo>
                    <a:pt x="0" y="0"/>
                  </a:moveTo>
                  <a:lnTo>
                    <a:pt x="25421" y="0"/>
                  </a:lnTo>
                  <a:lnTo>
                    <a:pt x="36369" y="108609"/>
                  </a:lnTo>
                  <a:cubicBezTo>
                    <a:pt x="80425" y="323904"/>
                    <a:pt x="252614" y="492525"/>
                    <a:pt x="469780" y="531316"/>
                  </a:cubicBezTo>
                  <a:lnTo>
                    <a:pt x="535425" y="537109"/>
                  </a:lnTo>
                  <a:lnTo>
                    <a:pt x="535425" y="562344"/>
                  </a:lnTo>
                  <a:lnTo>
                    <a:pt x="451423"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52">
              <a:extLst>
                <a:ext uri="{FF2B5EF4-FFF2-40B4-BE49-F238E27FC236}">
                  <a16:creationId xmlns:a16="http://schemas.microsoft.com/office/drawing/2014/main" id="{D15F4AF4-9B59-CA46-920E-73456C5A4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807"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53">
              <a:extLst>
                <a:ext uri="{FF2B5EF4-FFF2-40B4-BE49-F238E27FC236}">
                  <a16:creationId xmlns:a16="http://schemas.microsoft.com/office/drawing/2014/main" id="{11572EED-2C54-D948-A1DC-680DD79D0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07"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54">
              <a:extLst>
                <a:ext uri="{FF2B5EF4-FFF2-40B4-BE49-F238E27FC236}">
                  <a16:creationId xmlns:a16="http://schemas.microsoft.com/office/drawing/2014/main" id="{D749F206-EF71-2B44-8F0B-E8DF4EAC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809383"/>
              <a:ext cx="535425" cy="1124688"/>
            </a:xfrm>
            <a:custGeom>
              <a:avLst/>
              <a:gdLst>
                <a:gd name="connsiteX0" fmla="*/ 535425 w 535425"/>
                <a:gd name="connsiteY0" fmla="*/ 0 h 1124688"/>
                <a:gd name="connsiteX1" fmla="*/ 535425 w 535425"/>
                <a:gd name="connsiteY1" fmla="*/ 25186 h 1124688"/>
                <a:gd name="connsiteX2" fmla="*/ 456541 w 535425"/>
                <a:gd name="connsiteY2" fmla="*/ 33138 h 1124688"/>
                <a:gd name="connsiteX3" fmla="*/ 25399 w 535425"/>
                <a:gd name="connsiteY3" fmla="*/ 562131 h 1124688"/>
                <a:gd name="connsiteX4" fmla="*/ 456541 w 535425"/>
                <a:gd name="connsiteY4" fmla="*/ 1091124 h 1124688"/>
                <a:gd name="connsiteX5" fmla="*/ 535425 w 535425"/>
                <a:gd name="connsiteY5" fmla="*/ 1099076 h 1124688"/>
                <a:gd name="connsiteX6" fmla="*/ 535425 w 535425"/>
                <a:gd name="connsiteY6" fmla="*/ 1124688 h 1124688"/>
                <a:gd name="connsiteX7" fmla="*/ 451423 w 535425"/>
                <a:gd name="connsiteY7" fmla="*/ 1116220 h 1124688"/>
                <a:gd name="connsiteX8" fmla="*/ 0 w 535425"/>
                <a:gd name="connsiteY8" fmla="*/ 562344 h 1124688"/>
                <a:gd name="connsiteX9" fmla="*/ 451423 w 535425"/>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5" h="1124688">
                  <a:moveTo>
                    <a:pt x="535425" y="0"/>
                  </a:moveTo>
                  <a:lnTo>
                    <a:pt x="535425" y="25186"/>
                  </a:lnTo>
                  <a:lnTo>
                    <a:pt x="456541" y="33138"/>
                  </a:lnTo>
                  <a:cubicBezTo>
                    <a:pt x="210489" y="83488"/>
                    <a:pt x="25399" y="301195"/>
                    <a:pt x="25399" y="562131"/>
                  </a:cubicBezTo>
                  <a:cubicBezTo>
                    <a:pt x="25399" y="823068"/>
                    <a:pt x="210489" y="1040775"/>
                    <a:pt x="456541" y="1091124"/>
                  </a:cubicBezTo>
                  <a:lnTo>
                    <a:pt x="535425" y="1099076"/>
                  </a:lnTo>
                  <a:lnTo>
                    <a:pt x="535425"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55">
              <a:extLst>
                <a:ext uri="{FF2B5EF4-FFF2-40B4-BE49-F238E27FC236}">
                  <a16:creationId xmlns:a16="http://schemas.microsoft.com/office/drawing/2014/main" id="{87EEC91C-B6CD-D74C-9DE5-3C9B9F304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976" y="2178092"/>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56">
              <a:extLst>
                <a:ext uri="{FF2B5EF4-FFF2-40B4-BE49-F238E27FC236}">
                  <a16:creationId xmlns:a16="http://schemas.microsoft.com/office/drawing/2014/main" id="{AD44CA4C-ED5A-7544-8323-E623F94DA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2181110"/>
              <a:ext cx="535425" cy="1124688"/>
            </a:xfrm>
            <a:custGeom>
              <a:avLst/>
              <a:gdLst>
                <a:gd name="connsiteX0" fmla="*/ 535425 w 535425"/>
                <a:gd name="connsiteY0" fmla="*/ 0 h 1124688"/>
                <a:gd name="connsiteX1" fmla="*/ 535425 w 535425"/>
                <a:gd name="connsiteY1" fmla="*/ 25186 h 1124688"/>
                <a:gd name="connsiteX2" fmla="*/ 456541 w 535425"/>
                <a:gd name="connsiteY2" fmla="*/ 33139 h 1124688"/>
                <a:gd name="connsiteX3" fmla="*/ 25399 w 535425"/>
                <a:gd name="connsiteY3" fmla="*/ 562131 h 1124688"/>
                <a:gd name="connsiteX4" fmla="*/ 456541 w 535425"/>
                <a:gd name="connsiteY4" fmla="*/ 1091124 h 1124688"/>
                <a:gd name="connsiteX5" fmla="*/ 535425 w 535425"/>
                <a:gd name="connsiteY5" fmla="*/ 1099076 h 1124688"/>
                <a:gd name="connsiteX6" fmla="*/ 535425 w 535425"/>
                <a:gd name="connsiteY6" fmla="*/ 1124688 h 1124688"/>
                <a:gd name="connsiteX7" fmla="*/ 451423 w 535425"/>
                <a:gd name="connsiteY7" fmla="*/ 1116220 h 1124688"/>
                <a:gd name="connsiteX8" fmla="*/ 0 w 535425"/>
                <a:gd name="connsiteY8" fmla="*/ 562344 h 1124688"/>
                <a:gd name="connsiteX9" fmla="*/ 451423 w 535425"/>
                <a:gd name="connsiteY9" fmla="*/ 8469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5" h="1124688">
                  <a:moveTo>
                    <a:pt x="535425" y="0"/>
                  </a:moveTo>
                  <a:lnTo>
                    <a:pt x="535425" y="25186"/>
                  </a:lnTo>
                  <a:lnTo>
                    <a:pt x="456541" y="33139"/>
                  </a:lnTo>
                  <a:cubicBezTo>
                    <a:pt x="210489" y="83488"/>
                    <a:pt x="25399" y="301195"/>
                    <a:pt x="25399" y="562131"/>
                  </a:cubicBezTo>
                  <a:cubicBezTo>
                    <a:pt x="25399" y="823068"/>
                    <a:pt x="210489" y="1040775"/>
                    <a:pt x="456541" y="1091124"/>
                  </a:cubicBezTo>
                  <a:lnTo>
                    <a:pt x="535425" y="1099076"/>
                  </a:lnTo>
                  <a:lnTo>
                    <a:pt x="535425" y="1124688"/>
                  </a:lnTo>
                  <a:lnTo>
                    <a:pt x="451423" y="1116220"/>
                  </a:lnTo>
                  <a:cubicBezTo>
                    <a:pt x="193797" y="1063502"/>
                    <a:pt x="0" y="835555"/>
                    <a:pt x="0" y="562344"/>
                  </a:cubicBezTo>
                  <a:cubicBezTo>
                    <a:pt x="0" y="289133"/>
                    <a:pt x="193797" y="61186"/>
                    <a:pt x="451423" y="84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57">
              <a:extLst>
                <a:ext uri="{FF2B5EF4-FFF2-40B4-BE49-F238E27FC236}">
                  <a16:creationId xmlns:a16="http://schemas.microsoft.com/office/drawing/2014/main" id="{ABC194E6-E855-7F4A-805B-25EC12AB0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3145"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58">
              <a:extLst>
                <a:ext uri="{FF2B5EF4-FFF2-40B4-BE49-F238E27FC236}">
                  <a16:creationId xmlns:a16="http://schemas.microsoft.com/office/drawing/2014/main" id="{D209722E-AECA-1049-BDC9-0B51AA5A2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976"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59">
              <a:extLst>
                <a:ext uri="{FF2B5EF4-FFF2-40B4-BE49-F238E27FC236}">
                  <a16:creationId xmlns:a16="http://schemas.microsoft.com/office/drawing/2014/main" id="{A2380CC4-123C-7A44-B83C-72C47DA2B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07"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60">
              <a:extLst>
                <a:ext uri="{FF2B5EF4-FFF2-40B4-BE49-F238E27FC236}">
                  <a16:creationId xmlns:a16="http://schemas.microsoft.com/office/drawing/2014/main" id="{D1370748-8047-C249-8646-BFD370927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3552837"/>
              <a:ext cx="535425" cy="1124688"/>
            </a:xfrm>
            <a:custGeom>
              <a:avLst/>
              <a:gdLst>
                <a:gd name="connsiteX0" fmla="*/ 535425 w 535425"/>
                <a:gd name="connsiteY0" fmla="*/ 0 h 1124688"/>
                <a:gd name="connsiteX1" fmla="*/ 535425 w 535425"/>
                <a:gd name="connsiteY1" fmla="*/ 25186 h 1124688"/>
                <a:gd name="connsiteX2" fmla="*/ 456541 w 535425"/>
                <a:gd name="connsiteY2" fmla="*/ 33138 h 1124688"/>
                <a:gd name="connsiteX3" fmla="*/ 25399 w 535425"/>
                <a:gd name="connsiteY3" fmla="*/ 562131 h 1124688"/>
                <a:gd name="connsiteX4" fmla="*/ 456541 w 535425"/>
                <a:gd name="connsiteY4" fmla="*/ 1091124 h 1124688"/>
                <a:gd name="connsiteX5" fmla="*/ 535425 w 535425"/>
                <a:gd name="connsiteY5" fmla="*/ 1099076 h 1124688"/>
                <a:gd name="connsiteX6" fmla="*/ 535425 w 535425"/>
                <a:gd name="connsiteY6" fmla="*/ 1124688 h 1124688"/>
                <a:gd name="connsiteX7" fmla="*/ 451423 w 535425"/>
                <a:gd name="connsiteY7" fmla="*/ 1116220 h 1124688"/>
                <a:gd name="connsiteX8" fmla="*/ 0 w 535425"/>
                <a:gd name="connsiteY8" fmla="*/ 562344 h 1124688"/>
                <a:gd name="connsiteX9" fmla="*/ 451423 w 535425"/>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5" h="1124688">
                  <a:moveTo>
                    <a:pt x="535425" y="0"/>
                  </a:moveTo>
                  <a:lnTo>
                    <a:pt x="535425" y="25186"/>
                  </a:lnTo>
                  <a:lnTo>
                    <a:pt x="456541" y="33138"/>
                  </a:lnTo>
                  <a:cubicBezTo>
                    <a:pt x="210489" y="83488"/>
                    <a:pt x="25399" y="301195"/>
                    <a:pt x="25399" y="562131"/>
                  </a:cubicBezTo>
                  <a:cubicBezTo>
                    <a:pt x="25399" y="823068"/>
                    <a:pt x="210489" y="1040775"/>
                    <a:pt x="456541" y="1091124"/>
                  </a:cubicBezTo>
                  <a:lnTo>
                    <a:pt x="535425" y="1099076"/>
                  </a:lnTo>
                  <a:lnTo>
                    <a:pt x="535425"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61">
              <a:extLst>
                <a:ext uri="{FF2B5EF4-FFF2-40B4-BE49-F238E27FC236}">
                  <a16:creationId xmlns:a16="http://schemas.microsoft.com/office/drawing/2014/main" id="{2BC8BE82-732A-EB48-8DC0-D671980E2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807" y="4921546"/>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62">
              <a:extLst>
                <a:ext uri="{FF2B5EF4-FFF2-40B4-BE49-F238E27FC236}">
                  <a16:creationId xmlns:a16="http://schemas.microsoft.com/office/drawing/2014/main" id="{2E93D106-2906-D840-B04D-BB4DA10EE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8040" y="6293274"/>
              <a:ext cx="1130598" cy="564727"/>
            </a:xfrm>
            <a:custGeom>
              <a:avLst/>
              <a:gdLst>
                <a:gd name="connsiteX0" fmla="*/ 565300 w 1130598"/>
                <a:gd name="connsiteY0" fmla="*/ 0 h 564727"/>
                <a:gd name="connsiteX1" fmla="*/ 1119176 w 1130598"/>
                <a:gd name="connsiteY1" fmla="*/ 451422 h 564727"/>
                <a:gd name="connsiteX2" fmla="*/ 1130598 w 1130598"/>
                <a:gd name="connsiteY2" fmla="*/ 564727 h 564727"/>
                <a:gd name="connsiteX3" fmla="*/ 1105221 w 1130598"/>
                <a:gd name="connsiteY3" fmla="*/ 564727 h 564727"/>
                <a:gd name="connsiteX4" fmla="*/ 1094293 w 1130598"/>
                <a:gd name="connsiteY4" fmla="*/ 456328 h 564727"/>
                <a:gd name="connsiteX5" fmla="*/ 565300 w 1130598"/>
                <a:gd name="connsiteY5" fmla="*/ 25186 h 564727"/>
                <a:gd name="connsiteX6" fmla="*/ 36306 w 1130598"/>
                <a:gd name="connsiteY6" fmla="*/ 456328 h 564727"/>
                <a:gd name="connsiteX7" fmla="*/ 25378 w 1130598"/>
                <a:gd name="connsiteY7" fmla="*/ 564727 h 564727"/>
                <a:gd name="connsiteX8" fmla="*/ 0 w 1130598"/>
                <a:gd name="connsiteY8" fmla="*/ 564727 h 564727"/>
                <a:gd name="connsiteX9" fmla="*/ 11423 w 1130598"/>
                <a:gd name="connsiteY9" fmla="*/ 451422 h 564727"/>
                <a:gd name="connsiteX10" fmla="*/ 565300 w 1130598"/>
                <a:gd name="connsiteY10" fmla="*/ 0 h 56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598" h="564727">
                  <a:moveTo>
                    <a:pt x="565300" y="0"/>
                  </a:moveTo>
                  <a:cubicBezTo>
                    <a:pt x="838510" y="0"/>
                    <a:pt x="1066458" y="193796"/>
                    <a:pt x="1119176" y="451422"/>
                  </a:cubicBezTo>
                  <a:lnTo>
                    <a:pt x="1130598" y="564727"/>
                  </a:lnTo>
                  <a:lnTo>
                    <a:pt x="1105221" y="564727"/>
                  </a:lnTo>
                  <a:lnTo>
                    <a:pt x="1094293" y="456328"/>
                  </a:lnTo>
                  <a:cubicBezTo>
                    <a:pt x="1043944" y="210276"/>
                    <a:pt x="826237" y="25186"/>
                    <a:pt x="565300" y="25186"/>
                  </a:cubicBezTo>
                  <a:cubicBezTo>
                    <a:pt x="304362" y="25186"/>
                    <a:pt x="86655" y="210276"/>
                    <a:pt x="36306" y="456328"/>
                  </a:cubicBezTo>
                  <a:lnTo>
                    <a:pt x="25378" y="564727"/>
                  </a:lnTo>
                  <a:lnTo>
                    <a:pt x="0" y="564727"/>
                  </a:lnTo>
                  <a:lnTo>
                    <a:pt x="11423" y="451422"/>
                  </a:lnTo>
                  <a:cubicBezTo>
                    <a:pt x="64141" y="193796"/>
                    <a:pt x="292089" y="0"/>
                    <a:pt x="5653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63">
              <a:extLst>
                <a:ext uri="{FF2B5EF4-FFF2-40B4-BE49-F238E27FC236}">
                  <a16:creationId xmlns:a16="http://schemas.microsoft.com/office/drawing/2014/main" id="{19132191-F01A-8B42-8423-A583B760B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71" y="6293274"/>
              <a:ext cx="1130598" cy="564727"/>
            </a:xfrm>
            <a:custGeom>
              <a:avLst/>
              <a:gdLst>
                <a:gd name="connsiteX0" fmla="*/ 565299 w 1130598"/>
                <a:gd name="connsiteY0" fmla="*/ 0 h 564727"/>
                <a:gd name="connsiteX1" fmla="*/ 1119176 w 1130598"/>
                <a:gd name="connsiteY1" fmla="*/ 451422 h 564727"/>
                <a:gd name="connsiteX2" fmla="*/ 1130598 w 1130598"/>
                <a:gd name="connsiteY2" fmla="*/ 564727 h 564727"/>
                <a:gd name="connsiteX3" fmla="*/ 1105221 w 1130598"/>
                <a:gd name="connsiteY3" fmla="*/ 564727 h 564727"/>
                <a:gd name="connsiteX4" fmla="*/ 1094293 w 1130598"/>
                <a:gd name="connsiteY4" fmla="*/ 456328 h 564727"/>
                <a:gd name="connsiteX5" fmla="*/ 565299 w 1130598"/>
                <a:gd name="connsiteY5" fmla="*/ 25186 h 564727"/>
                <a:gd name="connsiteX6" fmla="*/ 36305 w 1130598"/>
                <a:gd name="connsiteY6" fmla="*/ 456328 h 564727"/>
                <a:gd name="connsiteX7" fmla="*/ 25378 w 1130598"/>
                <a:gd name="connsiteY7" fmla="*/ 564727 h 564727"/>
                <a:gd name="connsiteX8" fmla="*/ 0 w 1130598"/>
                <a:gd name="connsiteY8" fmla="*/ 564727 h 564727"/>
                <a:gd name="connsiteX9" fmla="*/ 11422 w 1130598"/>
                <a:gd name="connsiteY9" fmla="*/ 451422 h 564727"/>
                <a:gd name="connsiteX10" fmla="*/ 565299 w 1130598"/>
                <a:gd name="connsiteY10" fmla="*/ 0 h 56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598" h="564727">
                  <a:moveTo>
                    <a:pt x="565299" y="0"/>
                  </a:moveTo>
                  <a:cubicBezTo>
                    <a:pt x="838510" y="0"/>
                    <a:pt x="1066458" y="193796"/>
                    <a:pt x="1119176" y="451422"/>
                  </a:cubicBezTo>
                  <a:lnTo>
                    <a:pt x="1130598" y="564727"/>
                  </a:lnTo>
                  <a:lnTo>
                    <a:pt x="1105221" y="564727"/>
                  </a:lnTo>
                  <a:lnTo>
                    <a:pt x="1094293" y="456328"/>
                  </a:lnTo>
                  <a:cubicBezTo>
                    <a:pt x="1043943" y="210276"/>
                    <a:pt x="826236" y="25186"/>
                    <a:pt x="565299" y="25186"/>
                  </a:cubicBezTo>
                  <a:cubicBezTo>
                    <a:pt x="304362" y="25186"/>
                    <a:pt x="86655" y="210276"/>
                    <a:pt x="36305" y="456328"/>
                  </a:cubicBezTo>
                  <a:lnTo>
                    <a:pt x="25378" y="564727"/>
                  </a:lnTo>
                  <a:lnTo>
                    <a:pt x="0" y="564727"/>
                  </a:lnTo>
                  <a:lnTo>
                    <a:pt x="11422" y="451422"/>
                  </a:lnTo>
                  <a:cubicBezTo>
                    <a:pt x="64140" y="193796"/>
                    <a:pt x="292088" y="0"/>
                    <a:pt x="5652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64">
              <a:extLst>
                <a:ext uri="{FF2B5EF4-FFF2-40B4-BE49-F238E27FC236}">
                  <a16:creationId xmlns:a16="http://schemas.microsoft.com/office/drawing/2014/main" id="{9310877A-9146-3E46-B915-B34AF09A1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0" y="6295916"/>
              <a:ext cx="535361" cy="562084"/>
            </a:xfrm>
            <a:custGeom>
              <a:avLst/>
              <a:gdLst>
                <a:gd name="connsiteX0" fmla="*/ 535361 w 535361"/>
                <a:gd name="connsiteY0" fmla="*/ 0 h 562084"/>
                <a:gd name="connsiteX1" fmla="*/ 535361 w 535361"/>
                <a:gd name="connsiteY1" fmla="*/ 25186 h 562084"/>
                <a:gd name="connsiteX2" fmla="*/ 469716 w 535361"/>
                <a:gd name="connsiteY2" fmla="*/ 30978 h 562084"/>
                <a:gd name="connsiteX3" fmla="*/ 36305 w 535361"/>
                <a:gd name="connsiteY3" fmla="*/ 453686 h 562084"/>
                <a:gd name="connsiteX4" fmla="*/ 25378 w 535361"/>
                <a:gd name="connsiteY4" fmla="*/ 562084 h 562084"/>
                <a:gd name="connsiteX5" fmla="*/ 0 w 535361"/>
                <a:gd name="connsiteY5" fmla="*/ 562084 h 562084"/>
                <a:gd name="connsiteX6" fmla="*/ 11422 w 535361"/>
                <a:gd name="connsiteY6" fmla="*/ 448780 h 562084"/>
                <a:gd name="connsiteX7" fmla="*/ 465220 w 535361"/>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61" h="562084">
                  <a:moveTo>
                    <a:pt x="535361" y="0"/>
                  </a:moveTo>
                  <a:lnTo>
                    <a:pt x="535361" y="25186"/>
                  </a:lnTo>
                  <a:lnTo>
                    <a:pt x="469716" y="30978"/>
                  </a:lnTo>
                  <a:cubicBezTo>
                    <a:pt x="252550" y="69769"/>
                    <a:pt x="80361" y="238391"/>
                    <a:pt x="36305" y="453686"/>
                  </a:cubicBezTo>
                  <a:lnTo>
                    <a:pt x="25378" y="562084"/>
                  </a:lnTo>
                  <a:lnTo>
                    <a:pt x="0" y="562084"/>
                  </a:lnTo>
                  <a:lnTo>
                    <a:pt x="11422" y="448780"/>
                  </a:lnTo>
                  <a:cubicBezTo>
                    <a:pt x="57550" y="223357"/>
                    <a:pt x="237839" y="46805"/>
                    <a:pt x="465220"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8491989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AA4FF-7762-6C4C-1371-BAAE3FAA6149}"/>
              </a:ext>
            </a:extLst>
          </p:cNvPr>
          <p:cNvSpPr>
            <a:spLocks noGrp="1"/>
          </p:cNvSpPr>
          <p:nvPr>
            <p:ph type="title"/>
          </p:nvPr>
        </p:nvSpPr>
        <p:spPr>
          <a:xfrm>
            <a:off x="519658" y="327338"/>
            <a:ext cx="7335835" cy="527304"/>
          </a:xfrm>
        </p:spPr>
        <p:txBody>
          <a:bodyPr>
            <a:normAutofit fontScale="90000"/>
          </a:bodyPr>
          <a:lstStyle/>
          <a:p>
            <a:r>
              <a:rPr lang="es-ES"/>
              <a:t>¿Dónde buscar información?</a:t>
            </a:r>
          </a:p>
        </p:txBody>
      </p:sp>
      <p:pic>
        <p:nvPicPr>
          <p:cNvPr id="3" name="Imagen 3" descr="Interfaz de usuario gráfica&#10;&#10;Descripción generada automáticamente">
            <a:extLst>
              <a:ext uri="{FF2B5EF4-FFF2-40B4-BE49-F238E27FC236}">
                <a16:creationId xmlns:a16="http://schemas.microsoft.com/office/drawing/2014/main" id="{6E1730EF-1EB0-A969-F929-614DFE978CD3}"/>
              </a:ext>
            </a:extLst>
          </p:cNvPr>
          <p:cNvPicPr>
            <a:picLocks noChangeAspect="1"/>
          </p:cNvPicPr>
          <p:nvPr/>
        </p:nvPicPr>
        <p:blipFill>
          <a:blip r:embed="rId2"/>
          <a:stretch>
            <a:fillRect/>
          </a:stretch>
        </p:blipFill>
        <p:spPr>
          <a:xfrm>
            <a:off x="448102" y="985284"/>
            <a:ext cx="7053616" cy="4296029"/>
          </a:xfrm>
          <a:prstGeom prst="rect">
            <a:avLst/>
          </a:prstGeom>
        </p:spPr>
      </p:pic>
      <p:sp>
        <p:nvSpPr>
          <p:cNvPr id="5" name="Globo: flecha izquierda 4">
            <a:extLst>
              <a:ext uri="{FF2B5EF4-FFF2-40B4-BE49-F238E27FC236}">
                <a16:creationId xmlns:a16="http://schemas.microsoft.com/office/drawing/2014/main" id="{4FDAF5E4-29D6-4A60-B6AE-2DAB9BB64BD2}"/>
              </a:ext>
            </a:extLst>
          </p:cNvPr>
          <p:cNvSpPr/>
          <p:nvPr/>
        </p:nvSpPr>
        <p:spPr>
          <a:xfrm>
            <a:off x="2177729" y="2536210"/>
            <a:ext cx="8433406" cy="1183716"/>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800">
                <a:hlinkClick r:id="rId3"/>
              </a:rPr>
              <a:t>SERVICIO COMUNITARIO</a:t>
            </a:r>
            <a:endParaRPr lang="es-ES" sz="2800"/>
          </a:p>
        </p:txBody>
      </p:sp>
    </p:spTree>
    <p:extLst>
      <p:ext uri="{BB962C8B-B14F-4D97-AF65-F5344CB8AC3E}">
        <p14:creationId xmlns:p14="http://schemas.microsoft.com/office/powerpoint/2010/main" val="83536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descr="Interfaz de usuario gráfica, Texto, Aplicación, Correo electrónico&#10;&#10;Descripción generada automáticamente">
            <a:extLst>
              <a:ext uri="{FF2B5EF4-FFF2-40B4-BE49-F238E27FC236}">
                <a16:creationId xmlns:a16="http://schemas.microsoft.com/office/drawing/2014/main" id="{51510AC8-C169-BE40-BE63-C1D5E005365E}"/>
              </a:ext>
            </a:extLst>
          </p:cNvPr>
          <p:cNvPicPr>
            <a:picLocks noChangeAspect="1"/>
          </p:cNvPicPr>
          <p:nvPr/>
        </p:nvPicPr>
        <p:blipFill>
          <a:blip r:embed="rId2"/>
          <a:stretch>
            <a:fillRect/>
          </a:stretch>
        </p:blipFill>
        <p:spPr>
          <a:xfrm>
            <a:off x="391236" y="1308203"/>
            <a:ext cx="9794543" cy="4582788"/>
          </a:xfrm>
          <a:prstGeom prst="rect">
            <a:avLst/>
          </a:prstGeom>
        </p:spPr>
      </p:pic>
      <p:sp>
        <p:nvSpPr>
          <p:cNvPr id="2" name="Título 1">
            <a:extLst>
              <a:ext uri="{FF2B5EF4-FFF2-40B4-BE49-F238E27FC236}">
                <a16:creationId xmlns:a16="http://schemas.microsoft.com/office/drawing/2014/main" id="{158AA4FF-7762-6C4C-1371-BAAE3FAA6149}"/>
              </a:ext>
            </a:extLst>
          </p:cNvPr>
          <p:cNvSpPr>
            <a:spLocks noGrp="1"/>
          </p:cNvSpPr>
          <p:nvPr>
            <p:ph type="title"/>
          </p:nvPr>
        </p:nvSpPr>
        <p:spPr>
          <a:xfrm>
            <a:off x="519658" y="327338"/>
            <a:ext cx="7335835" cy="527304"/>
          </a:xfrm>
        </p:spPr>
        <p:txBody>
          <a:bodyPr>
            <a:normAutofit fontScale="90000"/>
          </a:bodyPr>
          <a:lstStyle/>
          <a:p>
            <a:r>
              <a:rPr lang="es-ES"/>
              <a:t>¿Dónde buscar información?</a:t>
            </a:r>
          </a:p>
        </p:txBody>
      </p:sp>
    </p:spTree>
    <p:extLst>
      <p:ext uri="{BB962C8B-B14F-4D97-AF65-F5344CB8AC3E}">
        <p14:creationId xmlns:p14="http://schemas.microsoft.com/office/powerpoint/2010/main" val="242609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8557A-ECBD-D80E-8346-C979D70B6A95}"/>
              </a:ext>
            </a:extLst>
          </p:cNvPr>
          <p:cNvSpPr>
            <a:spLocks noGrp="1"/>
          </p:cNvSpPr>
          <p:nvPr>
            <p:ph type="title"/>
          </p:nvPr>
        </p:nvSpPr>
        <p:spPr>
          <a:xfrm>
            <a:off x="394553" y="1714860"/>
            <a:ext cx="2524999" cy="3543611"/>
          </a:xfrm>
        </p:spPr>
        <p:txBody>
          <a:bodyPr>
            <a:normAutofit/>
          </a:bodyPr>
          <a:lstStyle/>
          <a:p>
            <a:r>
              <a:rPr lang="es-ES" sz="2800" dirty="0"/>
              <a:t>Algunos datos sobre matrícula curso 2022/2023  </a:t>
            </a:r>
            <a:br>
              <a:rPr lang="es-ES" sz="2800" dirty="0"/>
            </a:br>
            <a:r>
              <a:rPr lang="es-ES" sz="1600" dirty="0"/>
              <a:t>(5 de junio 2023 Racima)</a:t>
            </a:r>
          </a:p>
        </p:txBody>
      </p:sp>
      <p:pic>
        <p:nvPicPr>
          <p:cNvPr id="7" name="Imagen 7" descr="Tabla&#10;&#10;Descripción generada automáticamente">
            <a:extLst>
              <a:ext uri="{FF2B5EF4-FFF2-40B4-BE49-F238E27FC236}">
                <a16:creationId xmlns:a16="http://schemas.microsoft.com/office/drawing/2014/main" id="{181E8FC0-2D25-7DC2-860C-6A1C0FDB99C8}"/>
              </a:ext>
            </a:extLst>
          </p:cNvPr>
          <p:cNvPicPr>
            <a:picLocks noGrp="1" noChangeAspect="1"/>
          </p:cNvPicPr>
          <p:nvPr>
            <p:ph idx="1"/>
          </p:nvPr>
        </p:nvPicPr>
        <p:blipFill>
          <a:blip r:embed="rId2"/>
          <a:stretch>
            <a:fillRect/>
          </a:stretch>
        </p:blipFill>
        <p:spPr>
          <a:xfrm>
            <a:off x="2989889" y="44615"/>
            <a:ext cx="5955163" cy="6706075"/>
          </a:xfrm>
        </p:spPr>
      </p:pic>
    </p:spTree>
    <p:extLst>
      <p:ext uri="{BB962C8B-B14F-4D97-AF65-F5344CB8AC3E}">
        <p14:creationId xmlns:p14="http://schemas.microsoft.com/office/powerpoint/2010/main" val="3971192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8557A-ECBD-D80E-8346-C979D70B6A95}"/>
              </a:ext>
            </a:extLst>
          </p:cNvPr>
          <p:cNvSpPr>
            <a:spLocks noGrp="1"/>
          </p:cNvSpPr>
          <p:nvPr>
            <p:ph type="title"/>
          </p:nvPr>
        </p:nvSpPr>
        <p:spPr>
          <a:xfrm>
            <a:off x="622016" y="452442"/>
            <a:ext cx="5345536" cy="723074"/>
          </a:xfrm>
        </p:spPr>
        <p:txBody>
          <a:bodyPr>
            <a:normAutofit fontScale="90000"/>
          </a:bodyPr>
          <a:lstStyle/>
          <a:p>
            <a:r>
              <a:rPr lang="es-ES" sz="2800" dirty="0"/>
              <a:t>Algunos datos sobre matrícula curso 2022/2023  </a:t>
            </a:r>
            <a:br>
              <a:rPr lang="es-ES" sz="2800" dirty="0"/>
            </a:br>
            <a:r>
              <a:rPr lang="es-ES" sz="1600" dirty="0"/>
              <a:t>(5 de junio 2023 Racima)</a:t>
            </a:r>
          </a:p>
        </p:txBody>
      </p:sp>
      <p:pic>
        <p:nvPicPr>
          <p:cNvPr id="5" name="Imagen 5" descr="Tabla&#10;&#10;Descripción generada automáticamente">
            <a:extLst>
              <a:ext uri="{FF2B5EF4-FFF2-40B4-BE49-F238E27FC236}">
                <a16:creationId xmlns:a16="http://schemas.microsoft.com/office/drawing/2014/main" id="{DB5360CA-133F-1A4B-B4A8-38DAE2E7DB0A}"/>
              </a:ext>
            </a:extLst>
          </p:cNvPr>
          <p:cNvPicPr>
            <a:picLocks noChangeAspect="1"/>
          </p:cNvPicPr>
          <p:nvPr/>
        </p:nvPicPr>
        <p:blipFill>
          <a:blip r:embed="rId2"/>
          <a:stretch>
            <a:fillRect/>
          </a:stretch>
        </p:blipFill>
        <p:spPr>
          <a:xfrm>
            <a:off x="402609" y="2176713"/>
            <a:ext cx="9510213" cy="3766993"/>
          </a:xfrm>
          <a:prstGeom prst="rect">
            <a:avLst/>
          </a:prstGeom>
        </p:spPr>
      </p:pic>
    </p:spTree>
    <p:extLst>
      <p:ext uri="{BB962C8B-B14F-4D97-AF65-F5344CB8AC3E}">
        <p14:creationId xmlns:p14="http://schemas.microsoft.com/office/powerpoint/2010/main" val="297785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3" descr="Imagen que contiene Texto&#10;&#10;Descripción generada automáticamente">
            <a:extLst>
              <a:ext uri="{FF2B5EF4-FFF2-40B4-BE49-F238E27FC236}">
                <a16:creationId xmlns:a16="http://schemas.microsoft.com/office/drawing/2014/main" id="{CB057DF4-04B6-5271-2874-97E6E2255D95}"/>
              </a:ext>
            </a:extLst>
          </p:cNvPr>
          <p:cNvPicPr>
            <a:picLocks noChangeAspect="1"/>
          </p:cNvPicPr>
          <p:nvPr/>
        </p:nvPicPr>
        <p:blipFill>
          <a:blip r:embed="rId2"/>
          <a:stretch>
            <a:fillRect/>
          </a:stretch>
        </p:blipFill>
        <p:spPr>
          <a:xfrm>
            <a:off x="4550" y="-3838"/>
            <a:ext cx="12421736" cy="6922541"/>
          </a:xfrm>
          <a:prstGeom prst="rect">
            <a:avLst/>
          </a:prstGeom>
        </p:spPr>
      </p:pic>
    </p:spTree>
    <p:extLst>
      <p:ext uri="{BB962C8B-B14F-4D97-AF65-F5344CB8AC3E}">
        <p14:creationId xmlns:p14="http://schemas.microsoft.com/office/powerpoint/2010/main" val="106996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1EE47-58EE-6FAC-F0C8-985B3F9814C0}"/>
              </a:ext>
            </a:extLst>
          </p:cNvPr>
          <p:cNvSpPr>
            <a:spLocks noGrp="1"/>
          </p:cNvSpPr>
          <p:nvPr>
            <p:ph type="title"/>
          </p:nvPr>
        </p:nvSpPr>
        <p:spPr/>
        <p:txBody>
          <a:bodyPr/>
          <a:lstStyle/>
          <a:p>
            <a:endParaRPr lang="es-ES"/>
          </a:p>
        </p:txBody>
      </p:sp>
      <p:pic>
        <p:nvPicPr>
          <p:cNvPr id="3" name="Imagen 3" descr="Tabla&#10;&#10;Descripción generada automáticamente">
            <a:extLst>
              <a:ext uri="{FF2B5EF4-FFF2-40B4-BE49-F238E27FC236}">
                <a16:creationId xmlns:a16="http://schemas.microsoft.com/office/drawing/2014/main" id="{C6E14910-63DC-C737-7DB2-E14C94DD4465}"/>
              </a:ext>
            </a:extLst>
          </p:cNvPr>
          <p:cNvPicPr>
            <a:picLocks noChangeAspect="1"/>
          </p:cNvPicPr>
          <p:nvPr/>
        </p:nvPicPr>
        <p:blipFill>
          <a:blip r:embed="rId2"/>
          <a:stretch>
            <a:fillRect/>
          </a:stretch>
        </p:blipFill>
        <p:spPr>
          <a:xfrm>
            <a:off x="4550" y="7535"/>
            <a:ext cx="12182900" cy="6854303"/>
          </a:xfrm>
          <a:prstGeom prst="rect">
            <a:avLst/>
          </a:prstGeom>
        </p:spPr>
      </p:pic>
    </p:spTree>
    <p:extLst>
      <p:ext uri="{BB962C8B-B14F-4D97-AF65-F5344CB8AC3E}">
        <p14:creationId xmlns:p14="http://schemas.microsoft.com/office/powerpoint/2010/main" val="240728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405486B-522B-9C21-9BC7-4DCEF1329642}"/>
              </a:ext>
            </a:extLst>
          </p:cNvPr>
          <p:cNvSpPr>
            <a:spLocks noGrp="1"/>
          </p:cNvSpPr>
          <p:nvPr>
            <p:ph type="title"/>
          </p:nvPr>
        </p:nvSpPr>
        <p:spPr>
          <a:xfrm>
            <a:off x="565150" y="770890"/>
            <a:ext cx="5066001" cy="2356104"/>
          </a:xfrm>
        </p:spPr>
        <p:txBody>
          <a:bodyPr>
            <a:normAutofit fontScale="90000"/>
          </a:bodyPr>
          <a:lstStyle/>
          <a:p>
            <a:r>
              <a:rPr lang="es-ES"/>
              <a:t>ESCUELA VOLUNTARIADO VS. SERVICIO COMUNITARIO</a:t>
            </a:r>
          </a:p>
        </p:txBody>
      </p:sp>
      <p:sp>
        <p:nvSpPr>
          <p:cNvPr id="3" name="Marcador de contenido 2">
            <a:extLst>
              <a:ext uri="{FF2B5EF4-FFF2-40B4-BE49-F238E27FC236}">
                <a16:creationId xmlns:a16="http://schemas.microsoft.com/office/drawing/2014/main" id="{E402E92C-4EA0-4A21-59B5-04AA20FCA04F}"/>
              </a:ext>
            </a:extLst>
          </p:cNvPr>
          <p:cNvSpPr>
            <a:spLocks noGrp="1"/>
          </p:cNvSpPr>
          <p:nvPr>
            <p:ph idx="1"/>
          </p:nvPr>
        </p:nvSpPr>
        <p:spPr>
          <a:xfrm>
            <a:off x="361950" y="3501136"/>
            <a:ext cx="5706081" cy="2260092"/>
          </a:xfrm>
        </p:spPr>
        <p:txBody>
          <a:bodyPr vert="horz" lIns="91440" tIns="45720" rIns="91440" bIns="45720" rtlCol="0" anchor="t">
            <a:normAutofit fontScale="92500"/>
          </a:bodyPr>
          <a:lstStyle/>
          <a:p>
            <a:r>
              <a:rPr lang="es-ES"/>
              <a:t>Dos temas distintos.</a:t>
            </a:r>
          </a:p>
          <a:p>
            <a:r>
              <a:rPr lang="es-ES"/>
              <a:t>Escuela de voluntariado es de OPCIÓN</a:t>
            </a:r>
          </a:p>
          <a:p>
            <a:r>
              <a:rPr lang="es-ES"/>
              <a:t>Servicio Comunitario es OBLIGATORIO</a:t>
            </a:r>
          </a:p>
          <a:p>
            <a:r>
              <a:rPr lang="es-ES"/>
              <a:t>Servicio Comunitario basado en </a:t>
            </a:r>
            <a:r>
              <a:rPr lang="es-ES" err="1"/>
              <a:t>ApS</a:t>
            </a:r>
            <a:endParaRPr lang="es-ES"/>
          </a:p>
        </p:txBody>
      </p:sp>
      <p:cxnSp>
        <p:nvCxnSpPr>
          <p:cNvPr id="10" name="Straight Connector 9">
            <a:extLst>
              <a:ext uri="{FF2B5EF4-FFF2-40B4-BE49-F238E27FC236}">
                <a16:creationId xmlns:a16="http://schemas.microsoft.com/office/drawing/2014/main" id="{B1DA2280-4367-9844-92C8-D662486FBC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A9C303F-3A73-E440-923C-BAAF3176C6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3145" y="0"/>
            <a:ext cx="5988856" cy="6858001"/>
            <a:chOff x="6203145" y="0"/>
            <a:chExt cx="5988856" cy="6858001"/>
          </a:xfrm>
        </p:grpSpPr>
        <p:sp>
          <p:nvSpPr>
            <p:cNvPr id="13" name="Oval 12">
              <a:extLst>
                <a:ext uri="{FF2B5EF4-FFF2-40B4-BE49-F238E27FC236}">
                  <a16:creationId xmlns:a16="http://schemas.microsoft.com/office/drawing/2014/main" id="{7B205DF0-BAE6-CF47-ABF8-A3266C711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228"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7">
              <a:extLst>
                <a:ext uri="{FF2B5EF4-FFF2-40B4-BE49-F238E27FC236}">
                  <a16:creationId xmlns:a16="http://schemas.microsoft.com/office/drawing/2014/main" id="{30B64E66-F59E-9A4E-8CD3-2C62007DE4B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8930093"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4669C99C-C50F-2A47-9BA2-EA4B62AD2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0093"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A2CE447-6B57-FC41-89F1-971B2338D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0093"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30">
              <a:extLst>
                <a:ext uri="{FF2B5EF4-FFF2-40B4-BE49-F238E27FC236}">
                  <a16:creationId xmlns:a16="http://schemas.microsoft.com/office/drawing/2014/main" id="{3F8C4B96-43F0-6448-90E8-4949AC2F2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0092"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978F21E1-A886-E449-BF38-C9AD29BDB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2959"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2">
              <a:extLst>
                <a:ext uri="{FF2B5EF4-FFF2-40B4-BE49-F238E27FC236}">
                  <a16:creationId xmlns:a16="http://schemas.microsoft.com/office/drawing/2014/main" id="{59A063CA-8B5F-6347-8A9F-3802824D9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8" y="4923855"/>
              <a:ext cx="536172" cy="1124839"/>
            </a:xfrm>
            <a:custGeom>
              <a:avLst/>
              <a:gdLst>
                <a:gd name="connsiteX0" fmla="*/ 536172 w 536172"/>
                <a:gd name="connsiteY0" fmla="*/ 0 h 1124839"/>
                <a:gd name="connsiteX1" fmla="*/ 536172 w 536172"/>
                <a:gd name="connsiteY1" fmla="*/ 1124839 h 1124839"/>
                <a:gd name="connsiteX2" fmla="*/ 451423 w 536172"/>
                <a:gd name="connsiteY2" fmla="*/ 1116295 h 1124839"/>
                <a:gd name="connsiteX3" fmla="*/ 0 w 536172"/>
                <a:gd name="connsiteY3" fmla="*/ 562419 h 1124839"/>
                <a:gd name="connsiteX4" fmla="*/ 451423 w 536172"/>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2" h="1124839">
                  <a:moveTo>
                    <a:pt x="536172" y="0"/>
                  </a:moveTo>
                  <a:lnTo>
                    <a:pt x="536172"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48">
              <a:extLst>
                <a:ext uri="{FF2B5EF4-FFF2-40B4-BE49-F238E27FC236}">
                  <a16:creationId xmlns:a16="http://schemas.microsoft.com/office/drawing/2014/main" id="{FBD0F012-879A-5849-A7F8-00E9C54BA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3147"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49">
              <a:extLst>
                <a:ext uri="{FF2B5EF4-FFF2-40B4-BE49-F238E27FC236}">
                  <a16:creationId xmlns:a16="http://schemas.microsoft.com/office/drawing/2014/main" id="{E67EA7D6-BAF0-E749-AE45-8979B3AE88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976" y="0"/>
              <a:ext cx="1130726" cy="565362"/>
            </a:xfrm>
            <a:custGeom>
              <a:avLst/>
              <a:gdLst>
                <a:gd name="connsiteX0" fmla="*/ 0 w 1130726"/>
                <a:gd name="connsiteY0" fmla="*/ 0 h 565362"/>
                <a:gd name="connsiteX1" fmla="*/ 25421 w 1130726"/>
                <a:gd name="connsiteY1" fmla="*/ 0 h 565362"/>
                <a:gd name="connsiteX2" fmla="*/ 36370 w 1130726"/>
                <a:gd name="connsiteY2" fmla="*/ 108609 h 565362"/>
                <a:gd name="connsiteX3" fmla="*/ 565364 w 1130726"/>
                <a:gd name="connsiteY3" fmla="*/ 539750 h 565362"/>
                <a:gd name="connsiteX4" fmla="*/ 1094357 w 1130726"/>
                <a:gd name="connsiteY4" fmla="*/ 108609 h 565362"/>
                <a:gd name="connsiteX5" fmla="*/ 1105306 w 1130726"/>
                <a:gd name="connsiteY5" fmla="*/ 0 h 565362"/>
                <a:gd name="connsiteX6" fmla="*/ 1130726 w 1130726"/>
                <a:gd name="connsiteY6" fmla="*/ 0 h 565362"/>
                <a:gd name="connsiteX7" fmla="*/ 565364 w 1130726"/>
                <a:gd name="connsiteY7" fmla="*/ 565362 h 565362"/>
                <a:gd name="connsiteX8" fmla="*/ 0 w 1130726"/>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6" h="565362">
                  <a:moveTo>
                    <a:pt x="0" y="0"/>
                  </a:moveTo>
                  <a:lnTo>
                    <a:pt x="25421" y="0"/>
                  </a:lnTo>
                  <a:lnTo>
                    <a:pt x="36370" y="108609"/>
                  </a:lnTo>
                  <a:cubicBezTo>
                    <a:pt x="86719" y="354660"/>
                    <a:pt x="304426" y="539750"/>
                    <a:pt x="565364" y="539750"/>
                  </a:cubicBezTo>
                  <a:cubicBezTo>
                    <a:pt x="826301" y="539750"/>
                    <a:pt x="1044008" y="354660"/>
                    <a:pt x="1094357" y="108609"/>
                  </a:cubicBezTo>
                  <a:lnTo>
                    <a:pt x="1105306" y="0"/>
                  </a:lnTo>
                  <a:lnTo>
                    <a:pt x="1130726" y="0"/>
                  </a:lnTo>
                  <a:cubicBezTo>
                    <a:pt x="1130726" y="312241"/>
                    <a:pt x="877604" y="565362"/>
                    <a:pt x="565364" y="565362"/>
                  </a:cubicBezTo>
                  <a:cubicBezTo>
                    <a:pt x="253123"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50">
              <a:extLst>
                <a:ext uri="{FF2B5EF4-FFF2-40B4-BE49-F238E27FC236}">
                  <a16:creationId xmlns:a16="http://schemas.microsoft.com/office/drawing/2014/main" id="{D20805D5-8675-4847-ACD6-15C16DC76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07" y="0"/>
              <a:ext cx="1130726" cy="565362"/>
            </a:xfrm>
            <a:custGeom>
              <a:avLst/>
              <a:gdLst>
                <a:gd name="connsiteX0" fmla="*/ 0 w 1130726"/>
                <a:gd name="connsiteY0" fmla="*/ 0 h 565362"/>
                <a:gd name="connsiteX1" fmla="*/ 25421 w 1130726"/>
                <a:gd name="connsiteY1" fmla="*/ 0 h 565362"/>
                <a:gd name="connsiteX2" fmla="*/ 36369 w 1130726"/>
                <a:gd name="connsiteY2" fmla="*/ 108609 h 565362"/>
                <a:gd name="connsiteX3" fmla="*/ 565363 w 1130726"/>
                <a:gd name="connsiteY3" fmla="*/ 539750 h 565362"/>
                <a:gd name="connsiteX4" fmla="*/ 1094357 w 1130726"/>
                <a:gd name="connsiteY4" fmla="*/ 108609 h 565362"/>
                <a:gd name="connsiteX5" fmla="*/ 1105306 w 1130726"/>
                <a:gd name="connsiteY5" fmla="*/ 0 h 565362"/>
                <a:gd name="connsiteX6" fmla="*/ 1130726 w 1130726"/>
                <a:gd name="connsiteY6" fmla="*/ 0 h 565362"/>
                <a:gd name="connsiteX7" fmla="*/ 565363 w 1130726"/>
                <a:gd name="connsiteY7" fmla="*/ 565362 h 565362"/>
                <a:gd name="connsiteX8" fmla="*/ 0 w 1130726"/>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6" h="565362">
                  <a:moveTo>
                    <a:pt x="0" y="0"/>
                  </a:moveTo>
                  <a:lnTo>
                    <a:pt x="25421" y="0"/>
                  </a:lnTo>
                  <a:lnTo>
                    <a:pt x="36369" y="108609"/>
                  </a:lnTo>
                  <a:cubicBezTo>
                    <a:pt x="86719" y="354660"/>
                    <a:pt x="304426" y="539750"/>
                    <a:pt x="565363" y="539750"/>
                  </a:cubicBezTo>
                  <a:cubicBezTo>
                    <a:pt x="826300" y="539750"/>
                    <a:pt x="1044007" y="354660"/>
                    <a:pt x="1094357" y="108609"/>
                  </a:cubicBezTo>
                  <a:lnTo>
                    <a:pt x="1105306" y="0"/>
                  </a:lnTo>
                  <a:lnTo>
                    <a:pt x="1130726" y="0"/>
                  </a:lnTo>
                  <a:cubicBezTo>
                    <a:pt x="1130726" y="312241"/>
                    <a:pt x="877604" y="565362"/>
                    <a:pt x="565363" y="565362"/>
                  </a:cubicBezTo>
                  <a:cubicBezTo>
                    <a:pt x="253122" y="565362"/>
                    <a:pt x="0" y="31224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51">
              <a:extLst>
                <a:ext uri="{FF2B5EF4-FFF2-40B4-BE49-F238E27FC236}">
                  <a16:creationId xmlns:a16="http://schemas.microsoft.com/office/drawing/2014/main" id="{3B802874-ED6B-2D4D-8336-74AB1EA9E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0"/>
              <a:ext cx="535425" cy="562344"/>
            </a:xfrm>
            <a:custGeom>
              <a:avLst/>
              <a:gdLst>
                <a:gd name="connsiteX0" fmla="*/ 0 w 535425"/>
                <a:gd name="connsiteY0" fmla="*/ 0 h 562344"/>
                <a:gd name="connsiteX1" fmla="*/ 25421 w 535425"/>
                <a:gd name="connsiteY1" fmla="*/ 0 h 562344"/>
                <a:gd name="connsiteX2" fmla="*/ 36369 w 535425"/>
                <a:gd name="connsiteY2" fmla="*/ 108609 h 562344"/>
                <a:gd name="connsiteX3" fmla="*/ 469780 w 535425"/>
                <a:gd name="connsiteY3" fmla="*/ 531316 h 562344"/>
                <a:gd name="connsiteX4" fmla="*/ 535425 w 535425"/>
                <a:gd name="connsiteY4" fmla="*/ 537109 h 562344"/>
                <a:gd name="connsiteX5" fmla="*/ 535425 w 535425"/>
                <a:gd name="connsiteY5" fmla="*/ 562344 h 562344"/>
                <a:gd name="connsiteX6" fmla="*/ 451423 w 535425"/>
                <a:gd name="connsiteY6" fmla="*/ 553876 h 562344"/>
                <a:gd name="connsiteX7" fmla="*/ 0 w 535425"/>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5" h="562344">
                  <a:moveTo>
                    <a:pt x="0" y="0"/>
                  </a:moveTo>
                  <a:lnTo>
                    <a:pt x="25421" y="0"/>
                  </a:lnTo>
                  <a:lnTo>
                    <a:pt x="36369" y="108609"/>
                  </a:lnTo>
                  <a:cubicBezTo>
                    <a:pt x="80425" y="323904"/>
                    <a:pt x="252614" y="492525"/>
                    <a:pt x="469780" y="531316"/>
                  </a:cubicBezTo>
                  <a:lnTo>
                    <a:pt x="535425" y="537109"/>
                  </a:lnTo>
                  <a:lnTo>
                    <a:pt x="535425" y="562344"/>
                  </a:lnTo>
                  <a:lnTo>
                    <a:pt x="451423" y="553876"/>
                  </a:lnTo>
                  <a:cubicBezTo>
                    <a:pt x="193797" y="501158"/>
                    <a:pt x="0" y="27321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52">
              <a:extLst>
                <a:ext uri="{FF2B5EF4-FFF2-40B4-BE49-F238E27FC236}">
                  <a16:creationId xmlns:a16="http://schemas.microsoft.com/office/drawing/2014/main" id="{D15F4AF4-9B59-CA46-920E-73456C5A4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807"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53">
              <a:extLst>
                <a:ext uri="{FF2B5EF4-FFF2-40B4-BE49-F238E27FC236}">
                  <a16:creationId xmlns:a16="http://schemas.microsoft.com/office/drawing/2014/main" id="{11572EED-2C54-D948-A1DC-680DD79D0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07"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54">
              <a:extLst>
                <a:ext uri="{FF2B5EF4-FFF2-40B4-BE49-F238E27FC236}">
                  <a16:creationId xmlns:a16="http://schemas.microsoft.com/office/drawing/2014/main" id="{D749F206-EF71-2B44-8F0B-E8DF4EAC5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809383"/>
              <a:ext cx="535425" cy="1124688"/>
            </a:xfrm>
            <a:custGeom>
              <a:avLst/>
              <a:gdLst>
                <a:gd name="connsiteX0" fmla="*/ 535425 w 535425"/>
                <a:gd name="connsiteY0" fmla="*/ 0 h 1124688"/>
                <a:gd name="connsiteX1" fmla="*/ 535425 w 535425"/>
                <a:gd name="connsiteY1" fmla="*/ 25186 h 1124688"/>
                <a:gd name="connsiteX2" fmla="*/ 456541 w 535425"/>
                <a:gd name="connsiteY2" fmla="*/ 33138 h 1124688"/>
                <a:gd name="connsiteX3" fmla="*/ 25399 w 535425"/>
                <a:gd name="connsiteY3" fmla="*/ 562131 h 1124688"/>
                <a:gd name="connsiteX4" fmla="*/ 456541 w 535425"/>
                <a:gd name="connsiteY4" fmla="*/ 1091124 h 1124688"/>
                <a:gd name="connsiteX5" fmla="*/ 535425 w 535425"/>
                <a:gd name="connsiteY5" fmla="*/ 1099076 h 1124688"/>
                <a:gd name="connsiteX6" fmla="*/ 535425 w 535425"/>
                <a:gd name="connsiteY6" fmla="*/ 1124688 h 1124688"/>
                <a:gd name="connsiteX7" fmla="*/ 451423 w 535425"/>
                <a:gd name="connsiteY7" fmla="*/ 1116220 h 1124688"/>
                <a:gd name="connsiteX8" fmla="*/ 0 w 535425"/>
                <a:gd name="connsiteY8" fmla="*/ 562344 h 1124688"/>
                <a:gd name="connsiteX9" fmla="*/ 451423 w 535425"/>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5" h="1124688">
                  <a:moveTo>
                    <a:pt x="535425" y="0"/>
                  </a:moveTo>
                  <a:lnTo>
                    <a:pt x="535425" y="25186"/>
                  </a:lnTo>
                  <a:lnTo>
                    <a:pt x="456541" y="33138"/>
                  </a:lnTo>
                  <a:cubicBezTo>
                    <a:pt x="210489" y="83488"/>
                    <a:pt x="25399" y="301195"/>
                    <a:pt x="25399" y="562131"/>
                  </a:cubicBezTo>
                  <a:cubicBezTo>
                    <a:pt x="25399" y="823068"/>
                    <a:pt x="210489" y="1040775"/>
                    <a:pt x="456541" y="1091124"/>
                  </a:cubicBezTo>
                  <a:lnTo>
                    <a:pt x="535425" y="1099076"/>
                  </a:lnTo>
                  <a:lnTo>
                    <a:pt x="535425"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55">
              <a:extLst>
                <a:ext uri="{FF2B5EF4-FFF2-40B4-BE49-F238E27FC236}">
                  <a16:creationId xmlns:a16="http://schemas.microsoft.com/office/drawing/2014/main" id="{87EEC91C-B6CD-D74C-9DE5-3C9B9F304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976" y="2178092"/>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56">
              <a:extLst>
                <a:ext uri="{FF2B5EF4-FFF2-40B4-BE49-F238E27FC236}">
                  <a16:creationId xmlns:a16="http://schemas.microsoft.com/office/drawing/2014/main" id="{AD44CA4C-ED5A-7544-8323-E623F94DA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2181110"/>
              <a:ext cx="535425" cy="1124688"/>
            </a:xfrm>
            <a:custGeom>
              <a:avLst/>
              <a:gdLst>
                <a:gd name="connsiteX0" fmla="*/ 535425 w 535425"/>
                <a:gd name="connsiteY0" fmla="*/ 0 h 1124688"/>
                <a:gd name="connsiteX1" fmla="*/ 535425 w 535425"/>
                <a:gd name="connsiteY1" fmla="*/ 25186 h 1124688"/>
                <a:gd name="connsiteX2" fmla="*/ 456541 w 535425"/>
                <a:gd name="connsiteY2" fmla="*/ 33139 h 1124688"/>
                <a:gd name="connsiteX3" fmla="*/ 25399 w 535425"/>
                <a:gd name="connsiteY3" fmla="*/ 562131 h 1124688"/>
                <a:gd name="connsiteX4" fmla="*/ 456541 w 535425"/>
                <a:gd name="connsiteY4" fmla="*/ 1091124 h 1124688"/>
                <a:gd name="connsiteX5" fmla="*/ 535425 w 535425"/>
                <a:gd name="connsiteY5" fmla="*/ 1099076 h 1124688"/>
                <a:gd name="connsiteX6" fmla="*/ 535425 w 535425"/>
                <a:gd name="connsiteY6" fmla="*/ 1124688 h 1124688"/>
                <a:gd name="connsiteX7" fmla="*/ 451423 w 535425"/>
                <a:gd name="connsiteY7" fmla="*/ 1116220 h 1124688"/>
                <a:gd name="connsiteX8" fmla="*/ 0 w 535425"/>
                <a:gd name="connsiteY8" fmla="*/ 562344 h 1124688"/>
                <a:gd name="connsiteX9" fmla="*/ 451423 w 535425"/>
                <a:gd name="connsiteY9" fmla="*/ 8469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5" h="1124688">
                  <a:moveTo>
                    <a:pt x="535425" y="0"/>
                  </a:moveTo>
                  <a:lnTo>
                    <a:pt x="535425" y="25186"/>
                  </a:lnTo>
                  <a:lnTo>
                    <a:pt x="456541" y="33139"/>
                  </a:lnTo>
                  <a:cubicBezTo>
                    <a:pt x="210489" y="83488"/>
                    <a:pt x="25399" y="301195"/>
                    <a:pt x="25399" y="562131"/>
                  </a:cubicBezTo>
                  <a:cubicBezTo>
                    <a:pt x="25399" y="823068"/>
                    <a:pt x="210489" y="1040775"/>
                    <a:pt x="456541" y="1091124"/>
                  </a:cubicBezTo>
                  <a:lnTo>
                    <a:pt x="535425" y="1099076"/>
                  </a:lnTo>
                  <a:lnTo>
                    <a:pt x="535425" y="1124688"/>
                  </a:lnTo>
                  <a:lnTo>
                    <a:pt x="451423" y="1116220"/>
                  </a:lnTo>
                  <a:cubicBezTo>
                    <a:pt x="193797" y="1063502"/>
                    <a:pt x="0" y="835555"/>
                    <a:pt x="0" y="562344"/>
                  </a:cubicBezTo>
                  <a:cubicBezTo>
                    <a:pt x="0" y="289133"/>
                    <a:pt x="193797" y="61186"/>
                    <a:pt x="451423" y="84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57">
              <a:extLst>
                <a:ext uri="{FF2B5EF4-FFF2-40B4-BE49-F238E27FC236}">
                  <a16:creationId xmlns:a16="http://schemas.microsoft.com/office/drawing/2014/main" id="{ABC194E6-E855-7F4A-805B-25EC12AB0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3145"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58">
              <a:extLst>
                <a:ext uri="{FF2B5EF4-FFF2-40B4-BE49-F238E27FC236}">
                  <a16:creationId xmlns:a16="http://schemas.microsoft.com/office/drawing/2014/main" id="{D209722E-AECA-1049-BDC9-0B51AA5A2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7976"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59">
              <a:extLst>
                <a:ext uri="{FF2B5EF4-FFF2-40B4-BE49-F238E27FC236}">
                  <a16:creationId xmlns:a16="http://schemas.microsoft.com/office/drawing/2014/main" id="{A2380CC4-123C-7A44-B83C-72C47DA2B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07"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60">
              <a:extLst>
                <a:ext uri="{FF2B5EF4-FFF2-40B4-BE49-F238E27FC236}">
                  <a16:creationId xmlns:a16="http://schemas.microsoft.com/office/drawing/2014/main" id="{D1370748-8047-C249-8646-BFD3709273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6" y="3552837"/>
              <a:ext cx="535425" cy="1124688"/>
            </a:xfrm>
            <a:custGeom>
              <a:avLst/>
              <a:gdLst>
                <a:gd name="connsiteX0" fmla="*/ 535425 w 535425"/>
                <a:gd name="connsiteY0" fmla="*/ 0 h 1124688"/>
                <a:gd name="connsiteX1" fmla="*/ 535425 w 535425"/>
                <a:gd name="connsiteY1" fmla="*/ 25186 h 1124688"/>
                <a:gd name="connsiteX2" fmla="*/ 456541 w 535425"/>
                <a:gd name="connsiteY2" fmla="*/ 33138 h 1124688"/>
                <a:gd name="connsiteX3" fmla="*/ 25399 w 535425"/>
                <a:gd name="connsiteY3" fmla="*/ 562131 h 1124688"/>
                <a:gd name="connsiteX4" fmla="*/ 456541 w 535425"/>
                <a:gd name="connsiteY4" fmla="*/ 1091124 h 1124688"/>
                <a:gd name="connsiteX5" fmla="*/ 535425 w 535425"/>
                <a:gd name="connsiteY5" fmla="*/ 1099076 h 1124688"/>
                <a:gd name="connsiteX6" fmla="*/ 535425 w 535425"/>
                <a:gd name="connsiteY6" fmla="*/ 1124688 h 1124688"/>
                <a:gd name="connsiteX7" fmla="*/ 451423 w 535425"/>
                <a:gd name="connsiteY7" fmla="*/ 1116220 h 1124688"/>
                <a:gd name="connsiteX8" fmla="*/ 0 w 535425"/>
                <a:gd name="connsiteY8" fmla="*/ 562344 h 1124688"/>
                <a:gd name="connsiteX9" fmla="*/ 451423 w 535425"/>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5" h="1124688">
                  <a:moveTo>
                    <a:pt x="535425" y="0"/>
                  </a:moveTo>
                  <a:lnTo>
                    <a:pt x="535425" y="25186"/>
                  </a:lnTo>
                  <a:lnTo>
                    <a:pt x="456541" y="33138"/>
                  </a:lnTo>
                  <a:cubicBezTo>
                    <a:pt x="210489" y="83488"/>
                    <a:pt x="25399" y="301195"/>
                    <a:pt x="25399" y="562131"/>
                  </a:cubicBezTo>
                  <a:cubicBezTo>
                    <a:pt x="25399" y="823068"/>
                    <a:pt x="210489" y="1040775"/>
                    <a:pt x="456541" y="1091124"/>
                  </a:cubicBezTo>
                  <a:lnTo>
                    <a:pt x="535425" y="1099076"/>
                  </a:lnTo>
                  <a:lnTo>
                    <a:pt x="535425" y="1124688"/>
                  </a:lnTo>
                  <a:lnTo>
                    <a:pt x="451423" y="1116220"/>
                  </a:lnTo>
                  <a:cubicBezTo>
                    <a:pt x="193797" y="1063502"/>
                    <a:pt x="0" y="835555"/>
                    <a:pt x="0" y="562344"/>
                  </a:cubicBezTo>
                  <a:cubicBezTo>
                    <a:pt x="0" y="289133"/>
                    <a:pt x="193797" y="61186"/>
                    <a:pt x="451423" y="846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61">
              <a:extLst>
                <a:ext uri="{FF2B5EF4-FFF2-40B4-BE49-F238E27FC236}">
                  <a16:creationId xmlns:a16="http://schemas.microsoft.com/office/drawing/2014/main" id="{2BC8BE82-732A-EB48-8DC0-D671980E2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807" y="4921546"/>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62">
              <a:extLst>
                <a:ext uri="{FF2B5EF4-FFF2-40B4-BE49-F238E27FC236}">
                  <a16:creationId xmlns:a16="http://schemas.microsoft.com/office/drawing/2014/main" id="{2E93D106-2906-D840-B04D-BB4DA10EE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8040" y="6293274"/>
              <a:ext cx="1130598" cy="564727"/>
            </a:xfrm>
            <a:custGeom>
              <a:avLst/>
              <a:gdLst>
                <a:gd name="connsiteX0" fmla="*/ 565300 w 1130598"/>
                <a:gd name="connsiteY0" fmla="*/ 0 h 564727"/>
                <a:gd name="connsiteX1" fmla="*/ 1119176 w 1130598"/>
                <a:gd name="connsiteY1" fmla="*/ 451422 h 564727"/>
                <a:gd name="connsiteX2" fmla="*/ 1130598 w 1130598"/>
                <a:gd name="connsiteY2" fmla="*/ 564727 h 564727"/>
                <a:gd name="connsiteX3" fmla="*/ 1105221 w 1130598"/>
                <a:gd name="connsiteY3" fmla="*/ 564727 h 564727"/>
                <a:gd name="connsiteX4" fmla="*/ 1094293 w 1130598"/>
                <a:gd name="connsiteY4" fmla="*/ 456328 h 564727"/>
                <a:gd name="connsiteX5" fmla="*/ 565300 w 1130598"/>
                <a:gd name="connsiteY5" fmla="*/ 25186 h 564727"/>
                <a:gd name="connsiteX6" fmla="*/ 36306 w 1130598"/>
                <a:gd name="connsiteY6" fmla="*/ 456328 h 564727"/>
                <a:gd name="connsiteX7" fmla="*/ 25378 w 1130598"/>
                <a:gd name="connsiteY7" fmla="*/ 564727 h 564727"/>
                <a:gd name="connsiteX8" fmla="*/ 0 w 1130598"/>
                <a:gd name="connsiteY8" fmla="*/ 564727 h 564727"/>
                <a:gd name="connsiteX9" fmla="*/ 11423 w 1130598"/>
                <a:gd name="connsiteY9" fmla="*/ 451422 h 564727"/>
                <a:gd name="connsiteX10" fmla="*/ 565300 w 1130598"/>
                <a:gd name="connsiteY10" fmla="*/ 0 h 56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598" h="564727">
                  <a:moveTo>
                    <a:pt x="565300" y="0"/>
                  </a:moveTo>
                  <a:cubicBezTo>
                    <a:pt x="838510" y="0"/>
                    <a:pt x="1066458" y="193796"/>
                    <a:pt x="1119176" y="451422"/>
                  </a:cubicBezTo>
                  <a:lnTo>
                    <a:pt x="1130598" y="564727"/>
                  </a:lnTo>
                  <a:lnTo>
                    <a:pt x="1105221" y="564727"/>
                  </a:lnTo>
                  <a:lnTo>
                    <a:pt x="1094293" y="456328"/>
                  </a:lnTo>
                  <a:cubicBezTo>
                    <a:pt x="1043944" y="210276"/>
                    <a:pt x="826237" y="25186"/>
                    <a:pt x="565300" y="25186"/>
                  </a:cubicBezTo>
                  <a:cubicBezTo>
                    <a:pt x="304362" y="25186"/>
                    <a:pt x="86655" y="210276"/>
                    <a:pt x="36306" y="456328"/>
                  </a:cubicBezTo>
                  <a:lnTo>
                    <a:pt x="25378" y="564727"/>
                  </a:lnTo>
                  <a:lnTo>
                    <a:pt x="0" y="564727"/>
                  </a:lnTo>
                  <a:lnTo>
                    <a:pt x="11423" y="451422"/>
                  </a:lnTo>
                  <a:cubicBezTo>
                    <a:pt x="64141" y="193796"/>
                    <a:pt x="292089" y="0"/>
                    <a:pt x="5653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63">
              <a:extLst>
                <a:ext uri="{FF2B5EF4-FFF2-40B4-BE49-F238E27FC236}">
                  <a16:creationId xmlns:a16="http://schemas.microsoft.com/office/drawing/2014/main" id="{19132191-F01A-8B42-8423-A583B760B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3771" y="6293274"/>
              <a:ext cx="1130598" cy="564727"/>
            </a:xfrm>
            <a:custGeom>
              <a:avLst/>
              <a:gdLst>
                <a:gd name="connsiteX0" fmla="*/ 565299 w 1130598"/>
                <a:gd name="connsiteY0" fmla="*/ 0 h 564727"/>
                <a:gd name="connsiteX1" fmla="*/ 1119176 w 1130598"/>
                <a:gd name="connsiteY1" fmla="*/ 451422 h 564727"/>
                <a:gd name="connsiteX2" fmla="*/ 1130598 w 1130598"/>
                <a:gd name="connsiteY2" fmla="*/ 564727 h 564727"/>
                <a:gd name="connsiteX3" fmla="*/ 1105221 w 1130598"/>
                <a:gd name="connsiteY3" fmla="*/ 564727 h 564727"/>
                <a:gd name="connsiteX4" fmla="*/ 1094293 w 1130598"/>
                <a:gd name="connsiteY4" fmla="*/ 456328 h 564727"/>
                <a:gd name="connsiteX5" fmla="*/ 565299 w 1130598"/>
                <a:gd name="connsiteY5" fmla="*/ 25186 h 564727"/>
                <a:gd name="connsiteX6" fmla="*/ 36305 w 1130598"/>
                <a:gd name="connsiteY6" fmla="*/ 456328 h 564727"/>
                <a:gd name="connsiteX7" fmla="*/ 25378 w 1130598"/>
                <a:gd name="connsiteY7" fmla="*/ 564727 h 564727"/>
                <a:gd name="connsiteX8" fmla="*/ 0 w 1130598"/>
                <a:gd name="connsiteY8" fmla="*/ 564727 h 564727"/>
                <a:gd name="connsiteX9" fmla="*/ 11422 w 1130598"/>
                <a:gd name="connsiteY9" fmla="*/ 451422 h 564727"/>
                <a:gd name="connsiteX10" fmla="*/ 565299 w 1130598"/>
                <a:gd name="connsiteY10" fmla="*/ 0 h 56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598" h="564727">
                  <a:moveTo>
                    <a:pt x="565299" y="0"/>
                  </a:moveTo>
                  <a:cubicBezTo>
                    <a:pt x="838510" y="0"/>
                    <a:pt x="1066458" y="193796"/>
                    <a:pt x="1119176" y="451422"/>
                  </a:cubicBezTo>
                  <a:lnTo>
                    <a:pt x="1130598" y="564727"/>
                  </a:lnTo>
                  <a:lnTo>
                    <a:pt x="1105221" y="564727"/>
                  </a:lnTo>
                  <a:lnTo>
                    <a:pt x="1094293" y="456328"/>
                  </a:lnTo>
                  <a:cubicBezTo>
                    <a:pt x="1043943" y="210276"/>
                    <a:pt x="826236" y="25186"/>
                    <a:pt x="565299" y="25186"/>
                  </a:cubicBezTo>
                  <a:cubicBezTo>
                    <a:pt x="304362" y="25186"/>
                    <a:pt x="86655" y="210276"/>
                    <a:pt x="36305" y="456328"/>
                  </a:cubicBezTo>
                  <a:lnTo>
                    <a:pt x="25378" y="564727"/>
                  </a:lnTo>
                  <a:lnTo>
                    <a:pt x="0" y="564727"/>
                  </a:lnTo>
                  <a:lnTo>
                    <a:pt x="11422" y="451422"/>
                  </a:lnTo>
                  <a:cubicBezTo>
                    <a:pt x="64140" y="193796"/>
                    <a:pt x="292088" y="0"/>
                    <a:pt x="5652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64">
              <a:extLst>
                <a:ext uri="{FF2B5EF4-FFF2-40B4-BE49-F238E27FC236}">
                  <a16:creationId xmlns:a16="http://schemas.microsoft.com/office/drawing/2014/main" id="{9310877A-9146-3E46-B915-B34AF09A1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0" y="6295916"/>
              <a:ext cx="535361" cy="562084"/>
            </a:xfrm>
            <a:custGeom>
              <a:avLst/>
              <a:gdLst>
                <a:gd name="connsiteX0" fmla="*/ 535361 w 535361"/>
                <a:gd name="connsiteY0" fmla="*/ 0 h 562084"/>
                <a:gd name="connsiteX1" fmla="*/ 535361 w 535361"/>
                <a:gd name="connsiteY1" fmla="*/ 25186 h 562084"/>
                <a:gd name="connsiteX2" fmla="*/ 469716 w 535361"/>
                <a:gd name="connsiteY2" fmla="*/ 30978 h 562084"/>
                <a:gd name="connsiteX3" fmla="*/ 36305 w 535361"/>
                <a:gd name="connsiteY3" fmla="*/ 453686 h 562084"/>
                <a:gd name="connsiteX4" fmla="*/ 25378 w 535361"/>
                <a:gd name="connsiteY4" fmla="*/ 562084 h 562084"/>
                <a:gd name="connsiteX5" fmla="*/ 0 w 535361"/>
                <a:gd name="connsiteY5" fmla="*/ 562084 h 562084"/>
                <a:gd name="connsiteX6" fmla="*/ 11422 w 535361"/>
                <a:gd name="connsiteY6" fmla="*/ 448780 h 562084"/>
                <a:gd name="connsiteX7" fmla="*/ 465220 w 535361"/>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61" h="562084">
                  <a:moveTo>
                    <a:pt x="535361" y="0"/>
                  </a:moveTo>
                  <a:lnTo>
                    <a:pt x="535361" y="25186"/>
                  </a:lnTo>
                  <a:lnTo>
                    <a:pt x="469716" y="30978"/>
                  </a:lnTo>
                  <a:cubicBezTo>
                    <a:pt x="252550" y="69769"/>
                    <a:pt x="80361" y="238391"/>
                    <a:pt x="36305" y="453686"/>
                  </a:cubicBezTo>
                  <a:lnTo>
                    <a:pt x="25378" y="562084"/>
                  </a:lnTo>
                  <a:lnTo>
                    <a:pt x="0" y="562084"/>
                  </a:lnTo>
                  <a:lnTo>
                    <a:pt x="11422" y="448780"/>
                  </a:lnTo>
                  <a:cubicBezTo>
                    <a:pt x="57550" y="223357"/>
                    <a:pt x="237839" y="46805"/>
                    <a:pt x="465220" y="61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15400246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97BA1-D156-F6F8-0999-23B0C4225FA3}"/>
              </a:ext>
            </a:extLst>
          </p:cNvPr>
          <p:cNvSpPr>
            <a:spLocks noGrp="1"/>
          </p:cNvSpPr>
          <p:nvPr>
            <p:ph type="title"/>
          </p:nvPr>
        </p:nvSpPr>
        <p:spPr>
          <a:xfrm>
            <a:off x="565150" y="315965"/>
            <a:ext cx="8791596" cy="518358"/>
          </a:xfrm>
        </p:spPr>
        <p:txBody>
          <a:bodyPr>
            <a:normAutofit fontScale="90000"/>
          </a:bodyPr>
          <a:lstStyle/>
          <a:p>
            <a:r>
              <a:rPr lang="es-ES" sz="3200"/>
              <a:t>MATERIAS Y SERVICIO COMUNITARIO</a:t>
            </a:r>
          </a:p>
        </p:txBody>
      </p:sp>
      <p:pic>
        <p:nvPicPr>
          <p:cNvPr id="3" name="Imagen 3" descr="Tabla&#10;&#10;Descripción generada automáticamente">
            <a:extLst>
              <a:ext uri="{FF2B5EF4-FFF2-40B4-BE49-F238E27FC236}">
                <a16:creationId xmlns:a16="http://schemas.microsoft.com/office/drawing/2014/main" id="{D4794554-8940-6C17-646C-9411144A6693}"/>
              </a:ext>
            </a:extLst>
          </p:cNvPr>
          <p:cNvPicPr>
            <a:picLocks noChangeAspect="1"/>
          </p:cNvPicPr>
          <p:nvPr/>
        </p:nvPicPr>
        <p:blipFill>
          <a:blip r:embed="rId2"/>
          <a:stretch>
            <a:fillRect/>
          </a:stretch>
        </p:blipFill>
        <p:spPr>
          <a:xfrm>
            <a:off x="1037609" y="785960"/>
            <a:ext cx="8281915" cy="5280934"/>
          </a:xfrm>
          <a:prstGeom prst="rect">
            <a:avLst/>
          </a:prstGeom>
        </p:spPr>
      </p:pic>
    </p:spTree>
    <p:extLst>
      <p:ext uri="{BB962C8B-B14F-4D97-AF65-F5344CB8AC3E}">
        <p14:creationId xmlns:p14="http://schemas.microsoft.com/office/powerpoint/2010/main" val="113326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97BA1-D156-F6F8-0999-23B0C4225FA3}"/>
              </a:ext>
            </a:extLst>
          </p:cNvPr>
          <p:cNvSpPr>
            <a:spLocks noGrp="1"/>
          </p:cNvSpPr>
          <p:nvPr>
            <p:ph type="title"/>
          </p:nvPr>
        </p:nvSpPr>
        <p:spPr>
          <a:xfrm>
            <a:off x="565150" y="315965"/>
            <a:ext cx="8791596" cy="518358"/>
          </a:xfrm>
        </p:spPr>
        <p:txBody>
          <a:bodyPr>
            <a:normAutofit fontScale="90000"/>
          </a:bodyPr>
          <a:lstStyle/>
          <a:p>
            <a:r>
              <a:rPr lang="es-ES" sz="3200"/>
              <a:t>MATERIAS Y SERVICIO COMUNITARIO</a:t>
            </a:r>
          </a:p>
        </p:txBody>
      </p:sp>
      <p:pic>
        <p:nvPicPr>
          <p:cNvPr id="4" name="Imagen 4" descr="Tabla&#10;&#10;Descripción generada automáticamente">
            <a:extLst>
              <a:ext uri="{FF2B5EF4-FFF2-40B4-BE49-F238E27FC236}">
                <a16:creationId xmlns:a16="http://schemas.microsoft.com/office/drawing/2014/main" id="{3CA1131D-E3EA-3C97-934B-6F2371ABBC70}"/>
              </a:ext>
            </a:extLst>
          </p:cNvPr>
          <p:cNvPicPr>
            <a:picLocks noChangeAspect="1"/>
          </p:cNvPicPr>
          <p:nvPr/>
        </p:nvPicPr>
        <p:blipFill>
          <a:blip r:embed="rId2"/>
          <a:stretch>
            <a:fillRect/>
          </a:stretch>
        </p:blipFill>
        <p:spPr>
          <a:xfrm>
            <a:off x="277505" y="1716356"/>
            <a:ext cx="9908274" cy="2913498"/>
          </a:xfrm>
          <a:prstGeom prst="rect">
            <a:avLst/>
          </a:prstGeom>
        </p:spPr>
      </p:pic>
      <p:pic>
        <p:nvPicPr>
          <p:cNvPr id="5" name="Imagen 5">
            <a:extLst>
              <a:ext uri="{FF2B5EF4-FFF2-40B4-BE49-F238E27FC236}">
                <a16:creationId xmlns:a16="http://schemas.microsoft.com/office/drawing/2014/main" id="{C0A500A8-2DFC-30AE-996A-3298303EDC80}"/>
              </a:ext>
            </a:extLst>
          </p:cNvPr>
          <p:cNvPicPr>
            <a:picLocks noChangeAspect="1"/>
          </p:cNvPicPr>
          <p:nvPr/>
        </p:nvPicPr>
        <p:blipFill>
          <a:blip r:embed="rId3"/>
          <a:stretch>
            <a:fillRect/>
          </a:stretch>
        </p:blipFill>
        <p:spPr>
          <a:xfrm>
            <a:off x="5349922" y="1242633"/>
            <a:ext cx="4835856" cy="414883"/>
          </a:xfrm>
          <a:prstGeom prst="rect">
            <a:avLst/>
          </a:prstGeom>
        </p:spPr>
      </p:pic>
    </p:spTree>
    <p:extLst>
      <p:ext uri="{BB962C8B-B14F-4D97-AF65-F5344CB8AC3E}">
        <p14:creationId xmlns:p14="http://schemas.microsoft.com/office/powerpoint/2010/main" val="1233313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F4C9F-5CA1-EDCE-EC96-8423DC435F56}"/>
              </a:ext>
            </a:extLst>
          </p:cNvPr>
          <p:cNvSpPr>
            <a:spLocks noGrp="1"/>
          </p:cNvSpPr>
          <p:nvPr>
            <p:ph type="title"/>
          </p:nvPr>
        </p:nvSpPr>
        <p:spPr>
          <a:xfrm>
            <a:off x="565150" y="122621"/>
            <a:ext cx="7335835" cy="666208"/>
          </a:xfrm>
        </p:spPr>
        <p:txBody>
          <a:bodyPr>
            <a:normAutofit fontScale="90000"/>
          </a:bodyPr>
          <a:lstStyle/>
          <a:p>
            <a:r>
              <a:rPr lang="es-ES"/>
              <a:t>Posibles Servicios comunitarios</a:t>
            </a:r>
          </a:p>
        </p:txBody>
      </p:sp>
      <p:sp>
        <p:nvSpPr>
          <p:cNvPr id="3" name="CuadroTexto 2">
            <a:extLst>
              <a:ext uri="{FF2B5EF4-FFF2-40B4-BE49-F238E27FC236}">
                <a16:creationId xmlns:a16="http://schemas.microsoft.com/office/drawing/2014/main" id="{86643D5E-4106-542B-8831-24930E9D4BBA}"/>
              </a:ext>
            </a:extLst>
          </p:cNvPr>
          <p:cNvSpPr txBox="1"/>
          <p:nvPr/>
        </p:nvSpPr>
        <p:spPr>
          <a:xfrm>
            <a:off x="568087" y="1718480"/>
            <a:ext cx="3596185" cy="46166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Cultura a través del diálogo</a:t>
            </a:r>
          </a:p>
        </p:txBody>
      </p:sp>
      <p:sp>
        <p:nvSpPr>
          <p:cNvPr id="4" name="CuadroTexto 3">
            <a:extLst>
              <a:ext uri="{FF2B5EF4-FFF2-40B4-BE49-F238E27FC236}">
                <a16:creationId xmlns:a16="http://schemas.microsoft.com/office/drawing/2014/main" id="{0FADCD5F-4967-9516-B293-8D5BFED37359}"/>
              </a:ext>
            </a:extLst>
          </p:cNvPr>
          <p:cNvSpPr txBox="1"/>
          <p:nvPr/>
        </p:nvSpPr>
        <p:spPr>
          <a:xfrm>
            <a:off x="568086" y="3287971"/>
            <a:ext cx="3505200" cy="46166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Tecnología para la vida</a:t>
            </a:r>
            <a:endParaRPr lang="es-ES"/>
          </a:p>
        </p:txBody>
      </p:sp>
      <p:sp>
        <p:nvSpPr>
          <p:cNvPr id="5" name="CuadroTexto 4">
            <a:extLst>
              <a:ext uri="{FF2B5EF4-FFF2-40B4-BE49-F238E27FC236}">
                <a16:creationId xmlns:a16="http://schemas.microsoft.com/office/drawing/2014/main" id="{C172AF17-1695-DCD5-4FF8-6BF3B226A036}"/>
              </a:ext>
            </a:extLst>
          </p:cNvPr>
          <p:cNvSpPr txBox="1"/>
          <p:nvPr/>
        </p:nvSpPr>
        <p:spPr>
          <a:xfrm>
            <a:off x="568086" y="4777853"/>
            <a:ext cx="3505200" cy="46166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Suena la música</a:t>
            </a:r>
            <a:endParaRPr lang="es-ES"/>
          </a:p>
        </p:txBody>
      </p:sp>
      <p:sp>
        <p:nvSpPr>
          <p:cNvPr id="6" name="CuadroTexto 5">
            <a:extLst>
              <a:ext uri="{FF2B5EF4-FFF2-40B4-BE49-F238E27FC236}">
                <a16:creationId xmlns:a16="http://schemas.microsoft.com/office/drawing/2014/main" id="{13DD56AB-CB6B-3AA0-6281-D56A0FC9F76F}"/>
              </a:ext>
            </a:extLst>
          </p:cNvPr>
          <p:cNvSpPr txBox="1"/>
          <p:nvPr/>
        </p:nvSpPr>
        <p:spPr>
          <a:xfrm>
            <a:off x="6447997" y="1718480"/>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Participación ciudadana</a:t>
            </a:r>
            <a:endParaRPr lang="es-ES"/>
          </a:p>
        </p:txBody>
      </p:sp>
      <p:sp>
        <p:nvSpPr>
          <p:cNvPr id="7" name="CuadroTexto 6">
            <a:extLst>
              <a:ext uri="{FF2B5EF4-FFF2-40B4-BE49-F238E27FC236}">
                <a16:creationId xmlns:a16="http://schemas.microsoft.com/office/drawing/2014/main" id="{708926C6-E850-4023-A4C8-A6FAF61E027E}"/>
              </a:ext>
            </a:extLst>
          </p:cNvPr>
          <p:cNvSpPr txBox="1"/>
          <p:nvPr/>
        </p:nvSpPr>
        <p:spPr>
          <a:xfrm>
            <a:off x="568087" y="899614"/>
            <a:ext cx="3596185"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Materia implicada</a:t>
            </a:r>
            <a:endParaRPr lang="es-ES"/>
          </a:p>
        </p:txBody>
      </p:sp>
      <p:sp>
        <p:nvSpPr>
          <p:cNvPr id="8" name="CuadroTexto 7">
            <a:extLst>
              <a:ext uri="{FF2B5EF4-FFF2-40B4-BE49-F238E27FC236}">
                <a16:creationId xmlns:a16="http://schemas.microsoft.com/office/drawing/2014/main" id="{62F969BB-E25E-74D7-B142-936B8E1C51F6}"/>
              </a:ext>
            </a:extLst>
          </p:cNvPr>
          <p:cNvSpPr txBox="1"/>
          <p:nvPr/>
        </p:nvSpPr>
        <p:spPr>
          <a:xfrm>
            <a:off x="6493489" y="785882"/>
            <a:ext cx="3596185" cy="461665"/>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Ámbito del Servicio C.</a:t>
            </a:r>
            <a:endParaRPr lang="es-ES"/>
          </a:p>
        </p:txBody>
      </p:sp>
      <p:sp>
        <p:nvSpPr>
          <p:cNvPr id="9" name="CuadroTexto 8">
            <a:extLst>
              <a:ext uri="{FF2B5EF4-FFF2-40B4-BE49-F238E27FC236}">
                <a16:creationId xmlns:a16="http://schemas.microsoft.com/office/drawing/2014/main" id="{4F496F92-6B6D-3E16-ED7A-9A3F7EF44D66}"/>
              </a:ext>
            </a:extLst>
          </p:cNvPr>
          <p:cNvSpPr txBox="1"/>
          <p:nvPr/>
        </p:nvSpPr>
        <p:spPr>
          <a:xfrm>
            <a:off x="6493489" y="2480479"/>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Patrimonio cultural</a:t>
            </a:r>
          </a:p>
        </p:txBody>
      </p:sp>
      <p:sp>
        <p:nvSpPr>
          <p:cNvPr id="10" name="CuadroTexto 9">
            <a:extLst>
              <a:ext uri="{FF2B5EF4-FFF2-40B4-BE49-F238E27FC236}">
                <a16:creationId xmlns:a16="http://schemas.microsoft.com/office/drawing/2014/main" id="{101795DF-2A8A-1E9A-CADE-F8B79360AB8F}"/>
              </a:ext>
            </a:extLst>
          </p:cNvPr>
          <p:cNvSpPr txBox="1"/>
          <p:nvPr/>
        </p:nvSpPr>
        <p:spPr>
          <a:xfrm>
            <a:off x="6493489" y="3287972"/>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Ocio</a:t>
            </a:r>
            <a:endParaRPr lang="es-ES"/>
          </a:p>
        </p:txBody>
      </p:sp>
      <p:sp>
        <p:nvSpPr>
          <p:cNvPr id="11" name="CuadroTexto 10">
            <a:extLst>
              <a:ext uri="{FF2B5EF4-FFF2-40B4-BE49-F238E27FC236}">
                <a16:creationId xmlns:a16="http://schemas.microsoft.com/office/drawing/2014/main" id="{9B82E40D-27BC-E685-378A-B43F2CC64E94}"/>
              </a:ext>
            </a:extLst>
          </p:cNvPr>
          <p:cNvSpPr txBox="1"/>
          <p:nvPr/>
        </p:nvSpPr>
        <p:spPr>
          <a:xfrm>
            <a:off x="6493489" y="4129584"/>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Intercambio generacional</a:t>
            </a:r>
            <a:endParaRPr lang="es-ES" err="1"/>
          </a:p>
        </p:txBody>
      </p:sp>
      <p:grpSp>
        <p:nvGrpSpPr>
          <p:cNvPr id="15" name="Grupo 14">
            <a:extLst>
              <a:ext uri="{FF2B5EF4-FFF2-40B4-BE49-F238E27FC236}">
                <a16:creationId xmlns:a16="http://schemas.microsoft.com/office/drawing/2014/main" id="{381AC0E0-61AB-6BA3-5172-F808096F7A4E}"/>
              </a:ext>
            </a:extLst>
          </p:cNvPr>
          <p:cNvGrpSpPr/>
          <p:nvPr/>
        </p:nvGrpSpPr>
        <p:grpSpPr>
          <a:xfrm>
            <a:off x="4160294" y="1998259"/>
            <a:ext cx="2256429" cy="2320118"/>
            <a:chOff x="4160294" y="1998259"/>
            <a:chExt cx="2256429" cy="2320118"/>
          </a:xfrm>
        </p:grpSpPr>
        <p:cxnSp>
          <p:nvCxnSpPr>
            <p:cNvPr id="12" name="Conector recto de flecha 11">
              <a:extLst>
                <a:ext uri="{FF2B5EF4-FFF2-40B4-BE49-F238E27FC236}">
                  <a16:creationId xmlns:a16="http://schemas.microsoft.com/office/drawing/2014/main" id="{9B93C647-3AC8-5EAB-E286-3232574C7D41}"/>
                </a:ext>
              </a:extLst>
            </p:cNvPr>
            <p:cNvCxnSpPr/>
            <p:nvPr/>
          </p:nvCxnSpPr>
          <p:spPr>
            <a:xfrm flipV="1">
              <a:off x="4160294" y="1998259"/>
              <a:ext cx="2165444" cy="68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1A068BA2-CC3D-C3C7-7F03-C5608E3B86DA}"/>
                </a:ext>
              </a:extLst>
            </p:cNvPr>
            <p:cNvCxnSpPr>
              <a:cxnSpLocks/>
            </p:cNvCxnSpPr>
            <p:nvPr/>
          </p:nvCxnSpPr>
          <p:spPr>
            <a:xfrm>
              <a:off x="4194413" y="2039202"/>
              <a:ext cx="2222310" cy="22791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upo 17">
            <a:extLst>
              <a:ext uri="{FF2B5EF4-FFF2-40B4-BE49-F238E27FC236}">
                <a16:creationId xmlns:a16="http://schemas.microsoft.com/office/drawing/2014/main" id="{85ABF204-512A-61D5-913B-70CB56786361}"/>
              </a:ext>
            </a:extLst>
          </p:cNvPr>
          <p:cNvGrpSpPr/>
          <p:nvPr/>
        </p:nvGrpSpPr>
        <p:grpSpPr>
          <a:xfrm>
            <a:off x="4137547" y="3522259"/>
            <a:ext cx="2222309" cy="943970"/>
            <a:chOff x="4137547" y="3522259"/>
            <a:chExt cx="2222309" cy="943970"/>
          </a:xfrm>
        </p:grpSpPr>
        <p:cxnSp>
          <p:nvCxnSpPr>
            <p:cNvPr id="16" name="Conector recto de flecha 15">
              <a:extLst>
                <a:ext uri="{FF2B5EF4-FFF2-40B4-BE49-F238E27FC236}">
                  <a16:creationId xmlns:a16="http://schemas.microsoft.com/office/drawing/2014/main" id="{C35B3C10-C7F9-9AD1-BA56-4A2B9D3FC43B}"/>
                </a:ext>
              </a:extLst>
            </p:cNvPr>
            <p:cNvCxnSpPr/>
            <p:nvPr/>
          </p:nvCxnSpPr>
          <p:spPr>
            <a:xfrm flipV="1">
              <a:off x="4160294" y="3522259"/>
              <a:ext cx="2165444" cy="682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C6A4AAEC-96A4-D7AE-C419-BA2C43057F8B}"/>
                </a:ext>
              </a:extLst>
            </p:cNvPr>
            <p:cNvCxnSpPr>
              <a:cxnSpLocks/>
            </p:cNvCxnSpPr>
            <p:nvPr/>
          </p:nvCxnSpPr>
          <p:spPr>
            <a:xfrm>
              <a:off x="4137547" y="3574576"/>
              <a:ext cx="2222309" cy="89165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upo 22">
            <a:extLst>
              <a:ext uri="{FF2B5EF4-FFF2-40B4-BE49-F238E27FC236}">
                <a16:creationId xmlns:a16="http://schemas.microsoft.com/office/drawing/2014/main" id="{990473E1-5386-C528-009B-9079D08B3CA5}"/>
              </a:ext>
            </a:extLst>
          </p:cNvPr>
          <p:cNvGrpSpPr/>
          <p:nvPr/>
        </p:nvGrpSpPr>
        <p:grpSpPr>
          <a:xfrm>
            <a:off x="4148921" y="2009633"/>
            <a:ext cx="2290548" cy="3020704"/>
            <a:chOff x="4148921" y="2009633"/>
            <a:chExt cx="2290548" cy="3020704"/>
          </a:xfrm>
        </p:grpSpPr>
        <p:cxnSp>
          <p:nvCxnSpPr>
            <p:cNvPr id="19" name="Conector recto de flecha 18">
              <a:extLst>
                <a:ext uri="{FF2B5EF4-FFF2-40B4-BE49-F238E27FC236}">
                  <a16:creationId xmlns:a16="http://schemas.microsoft.com/office/drawing/2014/main" id="{06B0D842-6B88-C0C4-DFDF-4BFF7E09648B}"/>
                </a:ext>
              </a:extLst>
            </p:cNvPr>
            <p:cNvCxnSpPr/>
            <p:nvPr/>
          </p:nvCxnSpPr>
          <p:spPr>
            <a:xfrm flipV="1">
              <a:off x="4148921" y="4500349"/>
              <a:ext cx="2199563" cy="5299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CAB0ED3D-C119-CEEB-A9F0-BEF877D03AE8}"/>
                </a:ext>
              </a:extLst>
            </p:cNvPr>
            <p:cNvCxnSpPr>
              <a:cxnSpLocks/>
            </p:cNvCxnSpPr>
            <p:nvPr/>
          </p:nvCxnSpPr>
          <p:spPr>
            <a:xfrm flipV="1">
              <a:off x="4171666" y="3476767"/>
              <a:ext cx="2154071" cy="15308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4663CC78-88B8-A579-B69F-01C8D0089079}"/>
                </a:ext>
              </a:extLst>
            </p:cNvPr>
            <p:cNvCxnSpPr>
              <a:cxnSpLocks/>
            </p:cNvCxnSpPr>
            <p:nvPr/>
          </p:nvCxnSpPr>
          <p:spPr>
            <a:xfrm flipV="1">
              <a:off x="4171667" y="2783006"/>
              <a:ext cx="2233683" cy="22359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232A7748-FD3E-F5F9-6E10-8A9124759D30}"/>
                </a:ext>
              </a:extLst>
            </p:cNvPr>
            <p:cNvCxnSpPr>
              <a:cxnSpLocks/>
            </p:cNvCxnSpPr>
            <p:nvPr/>
          </p:nvCxnSpPr>
          <p:spPr>
            <a:xfrm flipV="1">
              <a:off x="4205787" y="2009633"/>
              <a:ext cx="2233682" cy="30093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CuadroTexto 23">
            <a:extLst>
              <a:ext uri="{FF2B5EF4-FFF2-40B4-BE49-F238E27FC236}">
                <a16:creationId xmlns:a16="http://schemas.microsoft.com/office/drawing/2014/main" id="{F5EB071B-7A8E-9CE7-C65E-B13D3ED5ADD4}"/>
              </a:ext>
            </a:extLst>
          </p:cNvPr>
          <p:cNvSpPr txBox="1"/>
          <p:nvPr/>
        </p:nvSpPr>
        <p:spPr>
          <a:xfrm>
            <a:off x="5055823" y="4880012"/>
            <a:ext cx="5047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solidFill>
                  <a:srgbClr val="FF0000"/>
                </a:solidFill>
              </a:rPr>
              <a:t>ACNUR, 3ª EDAD, CLUB DE LECTURA</a:t>
            </a:r>
            <a:endParaRPr lang="es-ES"/>
          </a:p>
        </p:txBody>
      </p:sp>
      <p:sp>
        <p:nvSpPr>
          <p:cNvPr id="25" name="CuadroTexto 24">
            <a:extLst>
              <a:ext uri="{FF2B5EF4-FFF2-40B4-BE49-F238E27FC236}">
                <a16:creationId xmlns:a16="http://schemas.microsoft.com/office/drawing/2014/main" id="{BE5FC19C-A3D6-4993-D0D6-498DFFF2DCE3}"/>
              </a:ext>
            </a:extLst>
          </p:cNvPr>
          <p:cNvSpPr txBox="1"/>
          <p:nvPr/>
        </p:nvSpPr>
        <p:spPr>
          <a:xfrm>
            <a:off x="4229557" y="5247240"/>
            <a:ext cx="70030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solidFill>
                  <a:srgbClr val="0070C0"/>
                </a:solidFill>
              </a:rPr>
              <a:t>3ª EDAD, ASOCIACIONES DE VECINOS, CENTROS JÓVENES</a:t>
            </a:r>
          </a:p>
        </p:txBody>
      </p:sp>
      <p:sp>
        <p:nvSpPr>
          <p:cNvPr id="26" name="CuadroTexto 25">
            <a:extLst>
              <a:ext uri="{FF2B5EF4-FFF2-40B4-BE49-F238E27FC236}">
                <a16:creationId xmlns:a16="http://schemas.microsoft.com/office/drawing/2014/main" id="{C6B2611A-FA06-1B3F-CE7C-04EF459D5386}"/>
              </a:ext>
            </a:extLst>
          </p:cNvPr>
          <p:cNvSpPr txBox="1"/>
          <p:nvPr/>
        </p:nvSpPr>
        <p:spPr>
          <a:xfrm>
            <a:off x="2173075" y="5614468"/>
            <a:ext cx="90595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t>3ª EDAD, ASOCIACIONES DE VECINOS, CENTROS JÓVENES, AA. CULTURALES</a:t>
            </a:r>
          </a:p>
        </p:txBody>
      </p:sp>
    </p:spTree>
    <p:extLst>
      <p:ext uri="{BB962C8B-B14F-4D97-AF65-F5344CB8AC3E}">
        <p14:creationId xmlns:p14="http://schemas.microsoft.com/office/powerpoint/2010/main" val="52399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F4C9F-5CA1-EDCE-EC96-8423DC435F56}"/>
              </a:ext>
            </a:extLst>
          </p:cNvPr>
          <p:cNvSpPr>
            <a:spLocks noGrp="1"/>
          </p:cNvSpPr>
          <p:nvPr>
            <p:ph type="title"/>
          </p:nvPr>
        </p:nvSpPr>
        <p:spPr>
          <a:xfrm>
            <a:off x="565150" y="155782"/>
            <a:ext cx="7335835" cy="666208"/>
          </a:xfrm>
        </p:spPr>
        <p:txBody>
          <a:bodyPr>
            <a:normAutofit fontScale="90000"/>
          </a:bodyPr>
          <a:lstStyle/>
          <a:p>
            <a:r>
              <a:rPr lang="es-ES"/>
              <a:t>Posibles Servicios comunitarios</a:t>
            </a:r>
          </a:p>
        </p:txBody>
      </p:sp>
      <p:sp>
        <p:nvSpPr>
          <p:cNvPr id="3" name="CuadroTexto 2">
            <a:extLst>
              <a:ext uri="{FF2B5EF4-FFF2-40B4-BE49-F238E27FC236}">
                <a16:creationId xmlns:a16="http://schemas.microsoft.com/office/drawing/2014/main" id="{86643D5E-4106-542B-8831-24930E9D4BBA}"/>
              </a:ext>
            </a:extLst>
          </p:cNvPr>
          <p:cNvSpPr txBox="1"/>
          <p:nvPr/>
        </p:nvSpPr>
        <p:spPr>
          <a:xfrm>
            <a:off x="568087" y="2140794"/>
            <a:ext cx="3596185" cy="46166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Educación ambiental</a:t>
            </a:r>
            <a:endParaRPr lang="es-ES"/>
          </a:p>
        </p:txBody>
      </p:sp>
      <p:sp>
        <p:nvSpPr>
          <p:cNvPr id="4" name="CuadroTexto 3">
            <a:extLst>
              <a:ext uri="{FF2B5EF4-FFF2-40B4-BE49-F238E27FC236}">
                <a16:creationId xmlns:a16="http://schemas.microsoft.com/office/drawing/2014/main" id="{0FADCD5F-4967-9516-B293-8D5BFED37359}"/>
              </a:ext>
            </a:extLst>
          </p:cNvPr>
          <p:cNvSpPr txBox="1"/>
          <p:nvPr/>
        </p:nvSpPr>
        <p:spPr>
          <a:xfrm>
            <a:off x="568086" y="3076814"/>
            <a:ext cx="3505200" cy="830997"/>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Introducción a la economía familiar</a:t>
            </a:r>
            <a:endParaRPr lang="es-ES"/>
          </a:p>
        </p:txBody>
      </p:sp>
      <p:sp>
        <p:nvSpPr>
          <p:cNvPr id="5" name="CuadroTexto 4">
            <a:extLst>
              <a:ext uri="{FF2B5EF4-FFF2-40B4-BE49-F238E27FC236}">
                <a16:creationId xmlns:a16="http://schemas.microsoft.com/office/drawing/2014/main" id="{C172AF17-1695-DCD5-4FF8-6BF3B226A036}"/>
              </a:ext>
            </a:extLst>
          </p:cNvPr>
          <p:cNvSpPr txBox="1"/>
          <p:nvPr/>
        </p:nvSpPr>
        <p:spPr>
          <a:xfrm>
            <a:off x="568086" y="4575877"/>
            <a:ext cx="3505200" cy="830997"/>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Taller de Plástica, visual y audiovisual</a:t>
            </a:r>
            <a:endParaRPr lang="es-ES"/>
          </a:p>
        </p:txBody>
      </p:sp>
      <p:sp>
        <p:nvSpPr>
          <p:cNvPr id="7" name="CuadroTexto 6">
            <a:extLst>
              <a:ext uri="{FF2B5EF4-FFF2-40B4-BE49-F238E27FC236}">
                <a16:creationId xmlns:a16="http://schemas.microsoft.com/office/drawing/2014/main" id="{CEB8416A-914A-AA40-8CB1-3AC05934C8BB}"/>
              </a:ext>
            </a:extLst>
          </p:cNvPr>
          <p:cNvSpPr txBox="1"/>
          <p:nvPr/>
        </p:nvSpPr>
        <p:spPr>
          <a:xfrm>
            <a:off x="568087" y="1018964"/>
            <a:ext cx="3596185"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Materia implicada</a:t>
            </a:r>
            <a:endParaRPr lang="es-ES"/>
          </a:p>
        </p:txBody>
      </p:sp>
      <p:sp>
        <p:nvSpPr>
          <p:cNvPr id="9" name="CuadroTexto 8">
            <a:extLst>
              <a:ext uri="{FF2B5EF4-FFF2-40B4-BE49-F238E27FC236}">
                <a16:creationId xmlns:a16="http://schemas.microsoft.com/office/drawing/2014/main" id="{CBA5C647-898E-E48D-0A9D-2053AAAFCB9E}"/>
              </a:ext>
            </a:extLst>
          </p:cNvPr>
          <p:cNvSpPr txBox="1"/>
          <p:nvPr/>
        </p:nvSpPr>
        <p:spPr>
          <a:xfrm>
            <a:off x="6640381" y="721617"/>
            <a:ext cx="3596185" cy="461665"/>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Ámbito del Servicio C.</a:t>
            </a:r>
            <a:endParaRPr lang="es-ES"/>
          </a:p>
        </p:txBody>
      </p:sp>
      <p:sp>
        <p:nvSpPr>
          <p:cNvPr id="11" name="CuadroTexto 10">
            <a:extLst>
              <a:ext uri="{FF2B5EF4-FFF2-40B4-BE49-F238E27FC236}">
                <a16:creationId xmlns:a16="http://schemas.microsoft.com/office/drawing/2014/main" id="{722EA2D8-04D2-4ED9-0967-B2878825F67B}"/>
              </a:ext>
            </a:extLst>
          </p:cNvPr>
          <p:cNvSpPr txBox="1"/>
          <p:nvPr/>
        </p:nvSpPr>
        <p:spPr>
          <a:xfrm>
            <a:off x="6640792" y="1332889"/>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Participación ciudadana</a:t>
            </a:r>
            <a:endParaRPr lang="es-ES"/>
          </a:p>
        </p:txBody>
      </p:sp>
      <p:sp>
        <p:nvSpPr>
          <p:cNvPr id="13" name="CuadroTexto 12">
            <a:extLst>
              <a:ext uri="{FF2B5EF4-FFF2-40B4-BE49-F238E27FC236}">
                <a16:creationId xmlns:a16="http://schemas.microsoft.com/office/drawing/2014/main" id="{97EC87EE-B2A5-4FF4-83EF-78D181A670A1}"/>
              </a:ext>
            </a:extLst>
          </p:cNvPr>
          <p:cNvSpPr txBox="1"/>
          <p:nvPr/>
        </p:nvSpPr>
        <p:spPr>
          <a:xfrm>
            <a:off x="6640381" y="1947997"/>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Patrimonio cultural</a:t>
            </a:r>
          </a:p>
        </p:txBody>
      </p:sp>
      <p:sp>
        <p:nvSpPr>
          <p:cNvPr id="15" name="CuadroTexto 14">
            <a:extLst>
              <a:ext uri="{FF2B5EF4-FFF2-40B4-BE49-F238E27FC236}">
                <a16:creationId xmlns:a16="http://schemas.microsoft.com/office/drawing/2014/main" id="{2783B277-A88B-B16A-F015-1331E7CCD770}"/>
              </a:ext>
            </a:extLst>
          </p:cNvPr>
          <p:cNvSpPr txBox="1"/>
          <p:nvPr/>
        </p:nvSpPr>
        <p:spPr>
          <a:xfrm>
            <a:off x="6640381" y="3627659"/>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Ocio</a:t>
            </a:r>
            <a:endParaRPr lang="es-ES"/>
          </a:p>
        </p:txBody>
      </p:sp>
      <p:sp>
        <p:nvSpPr>
          <p:cNvPr id="17" name="CuadroTexto 16">
            <a:extLst>
              <a:ext uri="{FF2B5EF4-FFF2-40B4-BE49-F238E27FC236}">
                <a16:creationId xmlns:a16="http://schemas.microsoft.com/office/drawing/2014/main" id="{2C0A05FF-50EC-F717-6296-632416AA2EB9}"/>
              </a:ext>
            </a:extLst>
          </p:cNvPr>
          <p:cNvSpPr txBox="1"/>
          <p:nvPr/>
        </p:nvSpPr>
        <p:spPr>
          <a:xfrm>
            <a:off x="6640381" y="4212210"/>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Intercambio generacional</a:t>
            </a:r>
            <a:endParaRPr lang="es-ES" err="1"/>
          </a:p>
        </p:txBody>
      </p:sp>
      <p:sp>
        <p:nvSpPr>
          <p:cNvPr id="18" name="CuadroTexto 17">
            <a:extLst>
              <a:ext uri="{FF2B5EF4-FFF2-40B4-BE49-F238E27FC236}">
                <a16:creationId xmlns:a16="http://schemas.microsoft.com/office/drawing/2014/main" id="{F64F1C0A-03F5-15EE-9D22-C4CA5A7FE34D}"/>
              </a:ext>
            </a:extLst>
          </p:cNvPr>
          <p:cNvSpPr txBox="1"/>
          <p:nvPr/>
        </p:nvSpPr>
        <p:spPr>
          <a:xfrm>
            <a:off x="6640380" y="4827318"/>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Medio ambiente</a:t>
            </a:r>
          </a:p>
        </p:txBody>
      </p:sp>
      <p:sp>
        <p:nvSpPr>
          <p:cNvPr id="19" name="CuadroTexto 18">
            <a:extLst>
              <a:ext uri="{FF2B5EF4-FFF2-40B4-BE49-F238E27FC236}">
                <a16:creationId xmlns:a16="http://schemas.microsoft.com/office/drawing/2014/main" id="{D1A755F2-F5BF-ECC5-6935-7370C32143FC}"/>
              </a:ext>
            </a:extLst>
          </p:cNvPr>
          <p:cNvSpPr txBox="1"/>
          <p:nvPr/>
        </p:nvSpPr>
        <p:spPr>
          <a:xfrm>
            <a:off x="6640381" y="5543415"/>
            <a:ext cx="5340522" cy="830997"/>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Preservación y mantenimiento del medio urbano</a:t>
            </a:r>
            <a:endParaRPr lang="es-ES"/>
          </a:p>
        </p:txBody>
      </p:sp>
      <p:grpSp>
        <p:nvGrpSpPr>
          <p:cNvPr id="23" name="Grupo 22">
            <a:extLst>
              <a:ext uri="{FF2B5EF4-FFF2-40B4-BE49-F238E27FC236}">
                <a16:creationId xmlns:a16="http://schemas.microsoft.com/office/drawing/2014/main" id="{4F0E8CAB-E58C-B659-4070-B52C652C408B}"/>
              </a:ext>
            </a:extLst>
          </p:cNvPr>
          <p:cNvGrpSpPr/>
          <p:nvPr/>
        </p:nvGrpSpPr>
        <p:grpSpPr>
          <a:xfrm>
            <a:off x="4142343" y="2402595"/>
            <a:ext cx="2456760" cy="3567626"/>
            <a:chOff x="4142343" y="2402595"/>
            <a:chExt cx="2456760" cy="3567626"/>
          </a:xfrm>
        </p:grpSpPr>
        <p:cxnSp>
          <p:nvCxnSpPr>
            <p:cNvPr id="21" name="Conector recto de flecha 20">
              <a:extLst>
                <a:ext uri="{FF2B5EF4-FFF2-40B4-BE49-F238E27FC236}">
                  <a16:creationId xmlns:a16="http://schemas.microsoft.com/office/drawing/2014/main" id="{BB51E836-72DC-366A-6DF7-10892F4B036C}"/>
                </a:ext>
              </a:extLst>
            </p:cNvPr>
            <p:cNvCxnSpPr/>
            <p:nvPr/>
          </p:nvCxnSpPr>
          <p:spPr>
            <a:xfrm>
              <a:off x="4142343" y="2402595"/>
              <a:ext cx="2410856" cy="26862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EEBEAADB-9A50-0BD9-39FC-8820F041D13D}"/>
                </a:ext>
              </a:extLst>
            </p:cNvPr>
            <p:cNvCxnSpPr>
              <a:cxnSpLocks/>
            </p:cNvCxnSpPr>
            <p:nvPr/>
          </p:nvCxnSpPr>
          <p:spPr>
            <a:xfrm>
              <a:off x="4142343" y="2439318"/>
              <a:ext cx="2456760" cy="35309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CuadroTexto 26">
            <a:extLst>
              <a:ext uri="{FF2B5EF4-FFF2-40B4-BE49-F238E27FC236}">
                <a16:creationId xmlns:a16="http://schemas.microsoft.com/office/drawing/2014/main" id="{EC44DE40-CAF9-CFCB-1A47-3BD559ADC22A}"/>
              </a:ext>
            </a:extLst>
          </p:cNvPr>
          <p:cNvSpPr txBox="1"/>
          <p:nvPr/>
        </p:nvSpPr>
        <p:spPr>
          <a:xfrm>
            <a:off x="6640380" y="2489248"/>
            <a:ext cx="4752956"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Proyectos solidaridad y cooperación</a:t>
            </a:r>
          </a:p>
        </p:txBody>
      </p:sp>
      <p:sp>
        <p:nvSpPr>
          <p:cNvPr id="28" name="CuadroTexto 27">
            <a:extLst>
              <a:ext uri="{FF2B5EF4-FFF2-40B4-BE49-F238E27FC236}">
                <a16:creationId xmlns:a16="http://schemas.microsoft.com/office/drawing/2014/main" id="{A169A5A5-A771-A47B-114B-C8F170F5CDE4}"/>
              </a:ext>
            </a:extLst>
          </p:cNvPr>
          <p:cNvSpPr txBox="1"/>
          <p:nvPr/>
        </p:nvSpPr>
        <p:spPr>
          <a:xfrm>
            <a:off x="6640381" y="3076816"/>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Necesidades básicas</a:t>
            </a:r>
            <a:endParaRPr lang="es-ES"/>
          </a:p>
        </p:txBody>
      </p:sp>
      <p:grpSp>
        <p:nvGrpSpPr>
          <p:cNvPr id="30" name="Grupo 29">
            <a:extLst>
              <a:ext uri="{FF2B5EF4-FFF2-40B4-BE49-F238E27FC236}">
                <a16:creationId xmlns:a16="http://schemas.microsoft.com/office/drawing/2014/main" id="{74B110E5-4AA3-DB32-C836-3CCCE19C040A}"/>
              </a:ext>
            </a:extLst>
          </p:cNvPr>
          <p:cNvGrpSpPr/>
          <p:nvPr/>
        </p:nvGrpSpPr>
        <p:grpSpPr>
          <a:xfrm>
            <a:off x="4083587" y="1495539"/>
            <a:ext cx="2557747" cy="2947010"/>
            <a:chOff x="4083587" y="1495539"/>
            <a:chExt cx="2557747" cy="2947010"/>
          </a:xfrm>
        </p:grpSpPr>
        <p:cxnSp>
          <p:nvCxnSpPr>
            <p:cNvPr id="25" name="Conector recto de flecha 24">
              <a:extLst>
                <a:ext uri="{FF2B5EF4-FFF2-40B4-BE49-F238E27FC236}">
                  <a16:creationId xmlns:a16="http://schemas.microsoft.com/office/drawing/2014/main" id="{AD5F5ABF-A083-0F71-A76D-A17C4528AFD8}"/>
                </a:ext>
              </a:extLst>
            </p:cNvPr>
            <p:cNvCxnSpPr/>
            <p:nvPr/>
          </p:nvCxnSpPr>
          <p:spPr>
            <a:xfrm flipV="1">
              <a:off x="4101949" y="1495539"/>
              <a:ext cx="2511843" cy="216114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D7B4BBC4-8230-15A1-DAF1-58230925E03F}"/>
                </a:ext>
              </a:extLst>
            </p:cNvPr>
            <p:cNvCxnSpPr>
              <a:cxnSpLocks/>
            </p:cNvCxnSpPr>
            <p:nvPr/>
          </p:nvCxnSpPr>
          <p:spPr>
            <a:xfrm>
              <a:off x="4083587" y="3675044"/>
              <a:ext cx="2539386" cy="76750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70D3AFEC-5E5A-9E2B-3325-5626FE9549C0}"/>
                </a:ext>
              </a:extLst>
            </p:cNvPr>
            <p:cNvCxnSpPr>
              <a:cxnSpLocks/>
            </p:cNvCxnSpPr>
            <p:nvPr/>
          </p:nvCxnSpPr>
          <p:spPr>
            <a:xfrm flipV="1">
              <a:off x="4092768" y="3304139"/>
              <a:ext cx="2548566" cy="34336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upo 34">
            <a:extLst>
              <a:ext uri="{FF2B5EF4-FFF2-40B4-BE49-F238E27FC236}">
                <a16:creationId xmlns:a16="http://schemas.microsoft.com/office/drawing/2014/main" id="{3C162936-A49F-762F-254A-4544A4CE2744}"/>
              </a:ext>
            </a:extLst>
          </p:cNvPr>
          <p:cNvGrpSpPr/>
          <p:nvPr/>
        </p:nvGrpSpPr>
        <p:grpSpPr>
          <a:xfrm>
            <a:off x="4074406" y="2211634"/>
            <a:ext cx="2521026" cy="3745734"/>
            <a:chOff x="4074406" y="2211634"/>
            <a:chExt cx="2521026" cy="3745734"/>
          </a:xfrm>
        </p:grpSpPr>
        <p:cxnSp>
          <p:nvCxnSpPr>
            <p:cNvPr id="31" name="Conector recto de flecha 30">
              <a:extLst>
                <a:ext uri="{FF2B5EF4-FFF2-40B4-BE49-F238E27FC236}">
                  <a16:creationId xmlns:a16="http://schemas.microsoft.com/office/drawing/2014/main" id="{84AFCBD3-5122-39CF-2226-5B45F150B6A1}"/>
                </a:ext>
              </a:extLst>
            </p:cNvPr>
            <p:cNvCxnSpPr>
              <a:cxnSpLocks/>
            </p:cNvCxnSpPr>
            <p:nvPr/>
          </p:nvCxnSpPr>
          <p:spPr>
            <a:xfrm flipV="1">
              <a:off x="4101948" y="2211634"/>
              <a:ext cx="2493484" cy="28129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69763AD2-31C0-0B94-FBE1-EE0EDC45B204}"/>
                </a:ext>
              </a:extLst>
            </p:cNvPr>
            <p:cNvCxnSpPr>
              <a:cxnSpLocks/>
            </p:cNvCxnSpPr>
            <p:nvPr/>
          </p:nvCxnSpPr>
          <p:spPr>
            <a:xfrm flipV="1">
              <a:off x="4083586" y="3744815"/>
              <a:ext cx="2502664" cy="129815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4E014F4E-9507-3CA8-0EE6-98CBA3E8D42F}"/>
                </a:ext>
              </a:extLst>
            </p:cNvPr>
            <p:cNvCxnSpPr>
              <a:cxnSpLocks/>
            </p:cNvCxnSpPr>
            <p:nvPr/>
          </p:nvCxnSpPr>
          <p:spPr>
            <a:xfrm>
              <a:off x="4074406" y="5088876"/>
              <a:ext cx="2511845" cy="8684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4A9B0E25-43F5-C4C3-E5F2-4008044802C2}"/>
                </a:ext>
              </a:extLst>
            </p:cNvPr>
            <p:cNvCxnSpPr>
              <a:cxnSpLocks/>
            </p:cNvCxnSpPr>
            <p:nvPr/>
          </p:nvCxnSpPr>
          <p:spPr>
            <a:xfrm flipV="1">
              <a:off x="4175393" y="2762476"/>
              <a:ext cx="2392497" cy="22345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668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F4C9F-5CA1-EDCE-EC96-8423DC435F56}"/>
              </a:ext>
            </a:extLst>
          </p:cNvPr>
          <p:cNvSpPr>
            <a:spLocks noGrp="1"/>
          </p:cNvSpPr>
          <p:nvPr>
            <p:ph type="title"/>
          </p:nvPr>
        </p:nvSpPr>
        <p:spPr>
          <a:xfrm>
            <a:off x="565150" y="770890"/>
            <a:ext cx="7335835" cy="666208"/>
          </a:xfrm>
        </p:spPr>
        <p:txBody>
          <a:bodyPr>
            <a:normAutofit fontScale="90000"/>
          </a:bodyPr>
          <a:lstStyle/>
          <a:p>
            <a:r>
              <a:rPr lang="es-ES"/>
              <a:t>Posibles Servicios comunitarios</a:t>
            </a:r>
          </a:p>
        </p:txBody>
      </p:sp>
      <p:sp>
        <p:nvSpPr>
          <p:cNvPr id="3" name="CuadroTexto 2">
            <a:extLst>
              <a:ext uri="{FF2B5EF4-FFF2-40B4-BE49-F238E27FC236}">
                <a16:creationId xmlns:a16="http://schemas.microsoft.com/office/drawing/2014/main" id="{86643D5E-4106-542B-8831-24930E9D4BBA}"/>
              </a:ext>
            </a:extLst>
          </p:cNvPr>
          <p:cNvSpPr txBox="1"/>
          <p:nvPr/>
        </p:nvSpPr>
        <p:spPr>
          <a:xfrm>
            <a:off x="568087" y="2581468"/>
            <a:ext cx="3596185" cy="46166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Cultura clásica</a:t>
            </a:r>
            <a:endParaRPr lang="es-ES"/>
          </a:p>
        </p:txBody>
      </p:sp>
      <p:sp>
        <p:nvSpPr>
          <p:cNvPr id="4" name="CuadroTexto 3">
            <a:extLst>
              <a:ext uri="{FF2B5EF4-FFF2-40B4-BE49-F238E27FC236}">
                <a16:creationId xmlns:a16="http://schemas.microsoft.com/office/drawing/2014/main" id="{0FADCD5F-4967-9516-B293-8D5BFED37359}"/>
              </a:ext>
            </a:extLst>
          </p:cNvPr>
          <p:cNvSpPr txBox="1"/>
          <p:nvPr/>
        </p:nvSpPr>
        <p:spPr>
          <a:xfrm>
            <a:off x="568086" y="4215224"/>
            <a:ext cx="3755408" cy="830997"/>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Introducción al pensamiento computacional</a:t>
            </a:r>
            <a:endParaRPr lang="es-ES"/>
          </a:p>
        </p:txBody>
      </p:sp>
      <p:sp>
        <p:nvSpPr>
          <p:cNvPr id="7" name="CuadroTexto 6">
            <a:extLst>
              <a:ext uri="{FF2B5EF4-FFF2-40B4-BE49-F238E27FC236}">
                <a16:creationId xmlns:a16="http://schemas.microsoft.com/office/drawing/2014/main" id="{04E02CCD-BE1A-E53E-0437-7CDB8A299E16}"/>
              </a:ext>
            </a:extLst>
          </p:cNvPr>
          <p:cNvSpPr txBox="1"/>
          <p:nvPr/>
        </p:nvSpPr>
        <p:spPr>
          <a:xfrm>
            <a:off x="568087" y="1441277"/>
            <a:ext cx="3596185"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Materia implicada</a:t>
            </a:r>
            <a:endParaRPr lang="es-ES"/>
          </a:p>
        </p:txBody>
      </p:sp>
      <p:sp>
        <p:nvSpPr>
          <p:cNvPr id="9" name="CuadroTexto 8">
            <a:extLst>
              <a:ext uri="{FF2B5EF4-FFF2-40B4-BE49-F238E27FC236}">
                <a16:creationId xmlns:a16="http://schemas.microsoft.com/office/drawing/2014/main" id="{3D334484-3A60-1ECE-F2DF-0655C93E0A2E}"/>
              </a:ext>
            </a:extLst>
          </p:cNvPr>
          <p:cNvSpPr txBox="1"/>
          <p:nvPr/>
        </p:nvSpPr>
        <p:spPr>
          <a:xfrm>
            <a:off x="6998429" y="1437713"/>
            <a:ext cx="3596185" cy="461665"/>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Ámbito del Servicio C.</a:t>
            </a:r>
            <a:endParaRPr lang="es-ES"/>
          </a:p>
        </p:txBody>
      </p:sp>
      <p:sp>
        <p:nvSpPr>
          <p:cNvPr id="11" name="CuadroTexto 10">
            <a:extLst>
              <a:ext uri="{FF2B5EF4-FFF2-40B4-BE49-F238E27FC236}">
                <a16:creationId xmlns:a16="http://schemas.microsoft.com/office/drawing/2014/main" id="{E2052D61-E909-366C-F1BE-09552DA2B5A2}"/>
              </a:ext>
            </a:extLst>
          </p:cNvPr>
          <p:cNvSpPr txBox="1"/>
          <p:nvPr/>
        </p:nvSpPr>
        <p:spPr>
          <a:xfrm>
            <a:off x="6998429" y="2122431"/>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Patrimonio cultural</a:t>
            </a:r>
          </a:p>
        </p:txBody>
      </p:sp>
      <p:sp>
        <p:nvSpPr>
          <p:cNvPr id="13" name="CuadroTexto 12">
            <a:extLst>
              <a:ext uri="{FF2B5EF4-FFF2-40B4-BE49-F238E27FC236}">
                <a16:creationId xmlns:a16="http://schemas.microsoft.com/office/drawing/2014/main" id="{81924562-E2D6-D706-1A14-70ED2ACC554B}"/>
              </a:ext>
            </a:extLst>
          </p:cNvPr>
          <p:cNvSpPr txBox="1"/>
          <p:nvPr/>
        </p:nvSpPr>
        <p:spPr>
          <a:xfrm>
            <a:off x="6998429" y="3040093"/>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Ocio</a:t>
            </a:r>
            <a:endParaRPr lang="es-ES"/>
          </a:p>
        </p:txBody>
      </p:sp>
      <p:sp>
        <p:nvSpPr>
          <p:cNvPr id="15" name="CuadroTexto 14">
            <a:extLst>
              <a:ext uri="{FF2B5EF4-FFF2-40B4-BE49-F238E27FC236}">
                <a16:creationId xmlns:a16="http://schemas.microsoft.com/office/drawing/2014/main" id="{B4317F0F-1EBE-01FC-050D-E990C2535966}"/>
              </a:ext>
            </a:extLst>
          </p:cNvPr>
          <p:cNvSpPr txBox="1"/>
          <p:nvPr/>
        </p:nvSpPr>
        <p:spPr>
          <a:xfrm>
            <a:off x="6998429" y="3982692"/>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Intercambio generacional</a:t>
            </a:r>
            <a:endParaRPr lang="es-ES" err="1"/>
          </a:p>
        </p:txBody>
      </p:sp>
      <p:sp>
        <p:nvSpPr>
          <p:cNvPr id="16" name="CuadroTexto 15">
            <a:extLst>
              <a:ext uri="{FF2B5EF4-FFF2-40B4-BE49-F238E27FC236}">
                <a16:creationId xmlns:a16="http://schemas.microsoft.com/office/drawing/2014/main" id="{049F5FE9-369B-5701-964E-1E5FF4620B0B}"/>
              </a:ext>
            </a:extLst>
          </p:cNvPr>
          <p:cNvSpPr txBox="1"/>
          <p:nvPr/>
        </p:nvSpPr>
        <p:spPr>
          <a:xfrm>
            <a:off x="6998428" y="4919125"/>
            <a:ext cx="3596185" cy="830997"/>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Acompañamiento y apoyo a la escolarización</a:t>
            </a:r>
            <a:endParaRPr lang="es-ES"/>
          </a:p>
        </p:txBody>
      </p:sp>
      <p:grpSp>
        <p:nvGrpSpPr>
          <p:cNvPr id="22" name="Grupo 21">
            <a:extLst>
              <a:ext uri="{FF2B5EF4-FFF2-40B4-BE49-F238E27FC236}">
                <a16:creationId xmlns:a16="http://schemas.microsoft.com/office/drawing/2014/main" id="{B929EC37-E1B3-223A-DF77-06649202A883}"/>
              </a:ext>
            </a:extLst>
          </p:cNvPr>
          <p:cNvGrpSpPr/>
          <p:nvPr/>
        </p:nvGrpSpPr>
        <p:grpSpPr>
          <a:xfrm>
            <a:off x="4243332" y="2334656"/>
            <a:ext cx="2695457" cy="1909589"/>
            <a:chOff x="4243332" y="2334656"/>
            <a:chExt cx="2695457" cy="1909589"/>
          </a:xfrm>
        </p:grpSpPr>
        <p:cxnSp>
          <p:nvCxnSpPr>
            <p:cNvPr id="17" name="Conector recto de flecha 16">
              <a:extLst>
                <a:ext uri="{FF2B5EF4-FFF2-40B4-BE49-F238E27FC236}">
                  <a16:creationId xmlns:a16="http://schemas.microsoft.com/office/drawing/2014/main" id="{E040151A-7B7C-A051-C0F3-1C15E8A8E0FB}"/>
                </a:ext>
              </a:extLst>
            </p:cNvPr>
            <p:cNvCxnSpPr/>
            <p:nvPr/>
          </p:nvCxnSpPr>
          <p:spPr>
            <a:xfrm flipV="1">
              <a:off x="4243332" y="2334656"/>
              <a:ext cx="2631192" cy="4627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3EE37998-3801-D5C8-C910-E9E59300A6BC}"/>
                </a:ext>
              </a:extLst>
            </p:cNvPr>
            <p:cNvCxnSpPr>
              <a:cxnSpLocks/>
            </p:cNvCxnSpPr>
            <p:nvPr/>
          </p:nvCxnSpPr>
          <p:spPr>
            <a:xfrm>
              <a:off x="4252513" y="2852449"/>
              <a:ext cx="2686276" cy="13917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upo 22">
            <a:extLst>
              <a:ext uri="{FF2B5EF4-FFF2-40B4-BE49-F238E27FC236}">
                <a16:creationId xmlns:a16="http://schemas.microsoft.com/office/drawing/2014/main" id="{28DA2354-FC5F-F91F-CC9C-428B4631CCD2}"/>
              </a:ext>
            </a:extLst>
          </p:cNvPr>
          <p:cNvGrpSpPr/>
          <p:nvPr/>
        </p:nvGrpSpPr>
        <p:grpSpPr>
          <a:xfrm>
            <a:off x="4335139" y="3261909"/>
            <a:ext cx="2612831" cy="2102385"/>
            <a:chOff x="4335139" y="3261909"/>
            <a:chExt cx="2612831" cy="2102385"/>
          </a:xfrm>
        </p:grpSpPr>
        <p:cxnSp>
          <p:nvCxnSpPr>
            <p:cNvPr id="19" name="Conector recto de flecha 18">
              <a:extLst>
                <a:ext uri="{FF2B5EF4-FFF2-40B4-BE49-F238E27FC236}">
                  <a16:creationId xmlns:a16="http://schemas.microsoft.com/office/drawing/2014/main" id="{D6F53B6E-DB59-B296-3385-B1735B83534A}"/>
                </a:ext>
              </a:extLst>
            </p:cNvPr>
            <p:cNvCxnSpPr>
              <a:cxnSpLocks/>
            </p:cNvCxnSpPr>
            <p:nvPr/>
          </p:nvCxnSpPr>
          <p:spPr>
            <a:xfrm flipV="1">
              <a:off x="4344319" y="3261909"/>
              <a:ext cx="2594470" cy="140832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5DB896B1-E9E4-A5DC-6EF7-967CF833CF12}"/>
                </a:ext>
              </a:extLst>
            </p:cNvPr>
            <p:cNvCxnSpPr>
              <a:cxnSpLocks/>
            </p:cNvCxnSpPr>
            <p:nvPr/>
          </p:nvCxnSpPr>
          <p:spPr>
            <a:xfrm flipV="1">
              <a:off x="4381042" y="4290149"/>
              <a:ext cx="2530205" cy="40762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462DEDBF-B6CA-22ED-5847-6EAA13BD9FA8}"/>
                </a:ext>
              </a:extLst>
            </p:cNvPr>
            <p:cNvCxnSpPr>
              <a:cxnSpLocks/>
            </p:cNvCxnSpPr>
            <p:nvPr/>
          </p:nvCxnSpPr>
          <p:spPr>
            <a:xfrm>
              <a:off x="4335139" y="4725318"/>
              <a:ext cx="2612831" cy="63897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155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heckerboard(across)">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97BA1-D156-F6F8-0999-23B0C4225FA3}"/>
              </a:ext>
            </a:extLst>
          </p:cNvPr>
          <p:cNvSpPr>
            <a:spLocks noGrp="1"/>
          </p:cNvSpPr>
          <p:nvPr>
            <p:ph type="title"/>
          </p:nvPr>
        </p:nvSpPr>
        <p:spPr>
          <a:xfrm>
            <a:off x="565150" y="315965"/>
            <a:ext cx="8791596" cy="518358"/>
          </a:xfrm>
        </p:spPr>
        <p:txBody>
          <a:bodyPr>
            <a:normAutofit fontScale="90000"/>
          </a:bodyPr>
          <a:lstStyle/>
          <a:p>
            <a:r>
              <a:rPr lang="es-ES" sz="3200"/>
              <a:t>MATERIAS Y SERVICIO COMUNITARIO</a:t>
            </a:r>
          </a:p>
        </p:txBody>
      </p:sp>
      <p:pic>
        <p:nvPicPr>
          <p:cNvPr id="4" name="Imagen 4" descr="Interfaz de usuario gráfica, Texto, Aplicación, Correo electrónico&#10;&#10;Descripción generada automáticamente">
            <a:extLst>
              <a:ext uri="{FF2B5EF4-FFF2-40B4-BE49-F238E27FC236}">
                <a16:creationId xmlns:a16="http://schemas.microsoft.com/office/drawing/2014/main" id="{EED270BA-176F-DE5A-AFB8-CDB64DB855D1}"/>
              </a:ext>
            </a:extLst>
          </p:cNvPr>
          <p:cNvPicPr>
            <a:picLocks noChangeAspect="1"/>
          </p:cNvPicPr>
          <p:nvPr/>
        </p:nvPicPr>
        <p:blipFill>
          <a:blip r:embed="rId2"/>
          <a:stretch>
            <a:fillRect/>
          </a:stretch>
        </p:blipFill>
        <p:spPr>
          <a:xfrm>
            <a:off x="1301087" y="832640"/>
            <a:ext cx="7474422" cy="5181347"/>
          </a:xfrm>
          <a:prstGeom prst="rect">
            <a:avLst/>
          </a:prstGeom>
        </p:spPr>
      </p:pic>
    </p:spTree>
    <p:extLst>
      <p:ext uri="{BB962C8B-B14F-4D97-AF65-F5344CB8AC3E}">
        <p14:creationId xmlns:p14="http://schemas.microsoft.com/office/powerpoint/2010/main" val="4043256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97BA1-D156-F6F8-0999-23B0C4225FA3}"/>
              </a:ext>
            </a:extLst>
          </p:cNvPr>
          <p:cNvSpPr>
            <a:spLocks noGrp="1"/>
          </p:cNvSpPr>
          <p:nvPr>
            <p:ph type="title"/>
          </p:nvPr>
        </p:nvSpPr>
        <p:spPr>
          <a:xfrm>
            <a:off x="565150" y="315965"/>
            <a:ext cx="8791596" cy="518358"/>
          </a:xfrm>
        </p:spPr>
        <p:txBody>
          <a:bodyPr>
            <a:normAutofit fontScale="90000"/>
          </a:bodyPr>
          <a:lstStyle/>
          <a:p>
            <a:r>
              <a:rPr lang="es-ES" sz="3200"/>
              <a:t>MATERIAS Y SERVICIO COMUNITARIO</a:t>
            </a:r>
          </a:p>
        </p:txBody>
      </p:sp>
      <p:pic>
        <p:nvPicPr>
          <p:cNvPr id="3" name="Imagen 4" descr="Imagen que contiene Tabla&#10;&#10;Descripción generada automáticamente">
            <a:extLst>
              <a:ext uri="{FF2B5EF4-FFF2-40B4-BE49-F238E27FC236}">
                <a16:creationId xmlns:a16="http://schemas.microsoft.com/office/drawing/2014/main" id="{57C98FF1-6F26-8264-CEFB-2946A7417AD0}"/>
              </a:ext>
            </a:extLst>
          </p:cNvPr>
          <p:cNvPicPr>
            <a:picLocks noChangeAspect="1"/>
          </p:cNvPicPr>
          <p:nvPr/>
        </p:nvPicPr>
        <p:blipFill>
          <a:blip r:embed="rId2"/>
          <a:stretch>
            <a:fillRect/>
          </a:stretch>
        </p:blipFill>
        <p:spPr>
          <a:xfrm>
            <a:off x="277506" y="963564"/>
            <a:ext cx="9714930" cy="1564426"/>
          </a:xfrm>
          <a:prstGeom prst="rect">
            <a:avLst/>
          </a:prstGeom>
        </p:spPr>
      </p:pic>
    </p:spTree>
    <p:extLst>
      <p:ext uri="{BB962C8B-B14F-4D97-AF65-F5344CB8AC3E}">
        <p14:creationId xmlns:p14="http://schemas.microsoft.com/office/powerpoint/2010/main" val="340884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F4C9F-5CA1-EDCE-EC96-8423DC435F56}"/>
              </a:ext>
            </a:extLst>
          </p:cNvPr>
          <p:cNvSpPr>
            <a:spLocks noGrp="1"/>
          </p:cNvSpPr>
          <p:nvPr>
            <p:ph type="title"/>
          </p:nvPr>
        </p:nvSpPr>
        <p:spPr>
          <a:xfrm>
            <a:off x="565150" y="155782"/>
            <a:ext cx="7335835" cy="666208"/>
          </a:xfrm>
        </p:spPr>
        <p:txBody>
          <a:bodyPr>
            <a:normAutofit fontScale="90000"/>
          </a:bodyPr>
          <a:lstStyle/>
          <a:p>
            <a:r>
              <a:rPr lang="es-ES"/>
              <a:t>Posibles Servicios comunitarios</a:t>
            </a:r>
          </a:p>
        </p:txBody>
      </p:sp>
      <p:sp>
        <p:nvSpPr>
          <p:cNvPr id="3" name="CuadroTexto 2">
            <a:extLst>
              <a:ext uri="{FF2B5EF4-FFF2-40B4-BE49-F238E27FC236}">
                <a16:creationId xmlns:a16="http://schemas.microsoft.com/office/drawing/2014/main" id="{86643D5E-4106-542B-8831-24930E9D4BBA}"/>
              </a:ext>
            </a:extLst>
          </p:cNvPr>
          <p:cNvSpPr txBox="1"/>
          <p:nvPr/>
        </p:nvSpPr>
        <p:spPr>
          <a:xfrm>
            <a:off x="568087" y="2140794"/>
            <a:ext cx="3596185" cy="46166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Cultura científica</a:t>
            </a:r>
            <a:endParaRPr lang="es-ES"/>
          </a:p>
        </p:txBody>
      </p:sp>
      <p:sp>
        <p:nvSpPr>
          <p:cNvPr id="4" name="CuadroTexto 3">
            <a:extLst>
              <a:ext uri="{FF2B5EF4-FFF2-40B4-BE49-F238E27FC236}">
                <a16:creationId xmlns:a16="http://schemas.microsoft.com/office/drawing/2014/main" id="{0FADCD5F-4967-9516-B293-8D5BFED37359}"/>
              </a:ext>
            </a:extLst>
          </p:cNvPr>
          <p:cNvSpPr txBox="1"/>
          <p:nvPr/>
        </p:nvSpPr>
        <p:spPr>
          <a:xfrm>
            <a:off x="568086" y="3462404"/>
            <a:ext cx="3505200" cy="46166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Técnicas de laboratorio</a:t>
            </a:r>
          </a:p>
        </p:txBody>
      </p:sp>
      <p:sp>
        <p:nvSpPr>
          <p:cNvPr id="5" name="CuadroTexto 4">
            <a:extLst>
              <a:ext uri="{FF2B5EF4-FFF2-40B4-BE49-F238E27FC236}">
                <a16:creationId xmlns:a16="http://schemas.microsoft.com/office/drawing/2014/main" id="{C172AF17-1695-DCD5-4FF8-6BF3B226A036}"/>
              </a:ext>
            </a:extLst>
          </p:cNvPr>
          <p:cNvSpPr txBox="1"/>
          <p:nvPr/>
        </p:nvSpPr>
        <p:spPr>
          <a:xfrm>
            <a:off x="568086" y="4575877"/>
            <a:ext cx="3505200" cy="461665"/>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Ética y filosofía</a:t>
            </a:r>
          </a:p>
        </p:txBody>
      </p:sp>
      <p:sp>
        <p:nvSpPr>
          <p:cNvPr id="7" name="CuadroTexto 6">
            <a:extLst>
              <a:ext uri="{FF2B5EF4-FFF2-40B4-BE49-F238E27FC236}">
                <a16:creationId xmlns:a16="http://schemas.microsoft.com/office/drawing/2014/main" id="{CEB8416A-914A-AA40-8CB1-3AC05934C8BB}"/>
              </a:ext>
            </a:extLst>
          </p:cNvPr>
          <p:cNvSpPr txBox="1"/>
          <p:nvPr/>
        </p:nvSpPr>
        <p:spPr>
          <a:xfrm>
            <a:off x="568087" y="1018964"/>
            <a:ext cx="3596185" cy="461665"/>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Materia implicada</a:t>
            </a:r>
            <a:endParaRPr lang="es-ES"/>
          </a:p>
        </p:txBody>
      </p:sp>
      <p:sp>
        <p:nvSpPr>
          <p:cNvPr id="9" name="CuadroTexto 8">
            <a:extLst>
              <a:ext uri="{FF2B5EF4-FFF2-40B4-BE49-F238E27FC236}">
                <a16:creationId xmlns:a16="http://schemas.microsoft.com/office/drawing/2014/main" id="{CBA5C647-898E-E48D-0A9D-2053AAAFCB9E}"/>
              </a:ext>
            </a:extLst>
          </p:cNvPr>
          <p:cNvSpPr txBox="1"/>
          <p:nvPr/>
        </p:nvSpPr>
        <p:spPr>
          <a:xfrm>
            <a:off x="6640381" y="721617"/>
            <a:ext cx="3596185" cy="461665"/>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Ámbito del Servicio C.</a:t>
            </a:r>
            <a:endParaRPr lang="es-ES"/>
          </a:p>
        </p:txBody>
      </p:sp>
      <p:sp>
        <p:nvSpPr>
          <p:cNvPr id="13" name="CuadroTexto 12">
            <a:extLst>
              <a:ext uri="{FF2B5EF4-FFF2-40B4-BE49-F238E27FC236}">
                <a16:creationId xmlns:a16="http://schemas.microsoft.com/office/drawing/2014/main" id="{97EC87EE-B2A5-4FF4-83EF-78D181A670A1}"/>
              </a:ext>
            </a:extLst>
          </p:cNvPr>
          <p:cNvSpPr txBox="1"/>
          <p:nvPr/>
        </p:nvSpPr>
        <p:spPr>
          <a:xfrm>
            <a:off x="6640381" y="1718479"/>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Patrimonio cultural</a:t>
            </a:r>
          </a:p>
        </p:txBody>
      </p:sp>
      <p:sp>
        <p:nvSpPr>
          <p:cNvPr id="17" name="CuadroTexto 16">
            <a:extLst>
              <a:ext uri="{FF2B5EF4-FFF2-40B4-BE49-F238E27FC236}">
                <a16:creationId xmlns:a16="http://schemas.microsoft.com/office/drawing/2014/main" id="{2C0A05FF-50EC-F717-6296-632416AA2EB9}"/>
              </a:ext>
            </a:extLst>
          </p:cNvPr>
          <p:cNvSpPr txBox="1"/>
          <p:nvPr/>
        </p:nvSpPr>
        <p:spPr>
          <a:xfrm>
            <a:off x="6640381" y="4010234"/>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Intercambio generacional</a:t>
            </a:r>
            <a:endParaRPr lang="es-ES" err="1"/>
          </a:p>
        </p:txBody>
      </p:sp>
      <p:sp>
        <p:nvSpPr>
          <p:cNvPr id="18" name="CuadroTexto 17">
            <a:extLst>
              <a:ext uri="{FF2B5EF4-FFF2-40B4-BE49-F238E27FC236}">
                <a16:creationId xmlns:a16="http://schemas.microsoft.com/office/drawing/2014/main" id="{F64F1C0A-03F5-15EE-9D22-C4CA5A7FE34D}"/>
              </a:ext>
            </a:extLst>
          </p:cNvPr>
          <p:cNvSpPr txBox="1"/>
          <p:nvPr/>
        </p:nvSpPr>
        <p:spPr>
          <a:xfrm>
            <a:off x="6640380" y="4827318"/>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Medio ambiente</a:t>
            </a:r>
          </a:p>
        </p:txBody>
      </p:sp>
      <p:sp>
        <p:nvSpPr>
          <p:cNvPr id="19" name="CuadroTexto 18">
            <a:extLst>
              <a:ext uri="{FF2B5EF4-FFF2-40B4-BE49-F238E27FC236}">
                <a16:creationId xmlns:a16="http://schemas.microsoft.com/office/drawing/2014/main" id="{D1A755F2-F5BF-ECC5-6935-7370C32143FC}"/>
              </a:ext>
            </a:extLst>
          </p:cNvPr>
          <p:cNvSpPr txBox="1"/>
          <p:nvPr/>
        </p:nvSpPr>
        <p:spPr>
          <a:xfrm>
            <a:off x="6640381" y="5543415"/>
            <a:ext cx="5340522"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Patrimonio cultural</a:t>
            </a:r>
          </a:p>
        </p:txBody>
      </p:sp>
      <p:grpSp>
        <p:nvGrpSpPr>
          <p:cNvPr id="23" name="Grupo 22">
            <a:extLst>
              <a:ext uri="{FF2B5EF4-FFF2-40B4-BE49-F238E27FC236}">
                <a16:creationId xmlns:a16="http://schemas.microsoft.com/office/drawing/2014/main" id="{4F0E8CAB-E58C-B659-4070-B52C652C408B}"/>
              </a:ext>
            </a:extLst>
          </p:cNvPr>
          <p:cNvGrpSpPr/>
          <p:nvPr/>
        </p:nvGrpSpPr>
        <p:grpSpPr>
          <a:xfrm>
            <a:off x="4142343" y="2402595"/>
            <a:ext cx="2456760" cy="3567626"/>
            <a:chOff x="4142343" y="2402595"/>
            <a:chExt cx="2456760" cy="3567626"/>
          </a:xfrm>
        </p:grpSpPr>
        <p:cxnSp>
          <p:nvCxnSpPr>
            <p:cNvPr id="21" name="Conector recto de flecha 20">
              <a:extLst>
                <a:ext uri="{FF2B5EF4-FFF2-40B4-BE49-F238E27FC236}">
                  <a16:creationId xmlns:a16="http://schemas.microsoft.com/office/drawing/2014/main" id="{BB51E836-72DC-366A-6DF7-10892F4B036C}"/>
                </a:ext>
              </a:extLst>
            </p:cNvPr>
            <p:cNvCxnSpPr/>
            <p:nvPr/>
          </p:nvCxnSpPr>
          <p:spPr>
            <a:xfrm>
              <a:off x="4142343" y="2402595"/>
              <a:ext cx="2410856" cy="26862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EEBEAADB-9A50-0BD9-39FC-8820F041D13D}"/>
                </a:ext>
              </a:extLst>
            </p:cNvPr>
            <p:cNvCxnSpPr>
              <a:cxnSpLocks/>
            </p:cNvCxnSpPr>
            <p:nvPr/>
          </p:nvCxnSpPr>
          <p:spPr>
            <a:xfrm>
              <a:off x="4142343" y="2439318"/>
              <a:ext cx="2456760" cy="35309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CuadroTexto 26">
            <a:extLst>
              <a:ext uri="{FF2B5EF4-FFF2-40B4-BE49-F238E27FC236}">
                <a16:creationId xmlns:a16="http://schemas.microsoft.com/office/drawing/2014/main" id="{EC44DE40-CAF9-CFCB-1A47-3BD559ADC22A}"/>
              </a:ext>
            </a:extLst>
          </p:cNvPr>
          <p:cNvSpPr txBox="1"/>
          <p:nvPr/>
        </p:nvSpPr>
        <p:spPr>
          <a:xfrm>
            <a:off x="6640380" y="2489248"/>
            <a:ext cx="4752956"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Proyectos solidaridad y cooperación</a:t>
            </a:r>
          </a:p>
        </p:txBody>
      </p:sp>
      <p:sp>
        <p:nvSpPr>
          <p:cNvPr id="28" name="CuadroTexto 27">
            <a:extLst>
              <a:ext uri="{FF2B5EF4-FFF2-40B4-BE49-F238E27FC236}">
                <a16:creationId xmlns:a16="http://schemas.microsoft.com/office/drawing/2014/main" id="{A169A5A5-A771-A47B-114B-C8F170F5CDE4}"/>
              </a:ext>
            </a:extLst>
          </p:cNvPr>
          <p:cNvSpPr txBox="1"/>
          <p:nvPr/>
        </p:nvSpPr>
        <p:spPr>
          <a:xfrm>
            <a:off x="6640381" y="3232888"/>
            <a:ext cx="3596185" cy="461665"/>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latin typeface="Calibri"/>
                <a:cs typeface="Calibri"/>
              </a:rPr>
              <a:t>Necesidades básicas</a:t>
            </a:r>
            <a:endParaRPr lang="es-ES"/>
          </a:p>
        </p:txBody>
      </p:sp>
      <p:grpSp>
        <p:nvGrpSpPr>
          <p:cNvPr id="8" name="Grupo 7">
            <a:extLst>
              <a:ext uri="{FF2B5EF4-FFF2-40B4-BE49-F238E27FC236}">
                <a16:creationId xmlns:a16="http://schemas.microsoft.com/office/drawing/2014/main" id="{EF57C11D-1823-3593-1AE0-E7D24CE6A283}"/>
              </a:ext>
            </a:extLst>
          </p:cNvPr>
          <p:cNvGrpSpPr/>
          <p:nvPr/>
        </p:nvGrpSpPr>
        <p:grpSpPr>
          <a:xfrm>
            <a:off x="4065225" y="3451030"/>
            <a:ext cx="2530206" cy="1643350"/>
            <a:chOff x="4065225" y="3451030"/>
            <a:chExt cx="2530206" cy="1643350"/>
          </a:xfrm>
        </p:grpSpPr>
        <p:cxnSp>
          <p:nvCxnSpPr>
            <p:cNvPr id="26" name="Conector recto de flecha 25">
              <a:extLst>
                <a:ext uri="{FF2B5EF4-FFF2-40B4-BE49-F238E27FC236}">
                  <a16:creationId xmlns:a16="http://schemas.microsoft.com/office/drawing/2014/main" id="{D7B4BBC4-8230-15A1-DAF1-58230925E03F}"/>
                </a:ext>
              </a:extLst>
            </p:cNvPr>
            <p:cNvCxnSpPr>
              <a:cxnSpLocks/>
            </p:cNvCxnSpPr>
            <p:nvPr/>
          </p:nvCxnSpPr>
          <p:spPr>
            <a:xfrm>
              <a:off x="4065225" y="3675045"/>
              <a:ext cx="2475122" cy="141933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70D3AFEC-5E5A-9E2B-3325-5626FE9549C0}"/>
                </a:ext>
              </a:extLst>
            </p:cNvPr>
            <p:cNvCxnSpPr>
              <a:cxnSpLocks/>
            </p:cNvCxnSpPr>
            <p:nvPr/>
          </p:nvCxnSpPr>
          <p:spPr>
            <a:xfrm flipV="1">
              <a:off x="4074406" y="3451030"/>
              <a:ext cx="2521025" cy="21483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upo 5">
            <a:extLst>
              <a:ext uri="{FF2B5EF4-FFF2-40B4-BE49-F238E27FC236}">
                <a16:creationId xmlns:a16="http://schemas.microsoft.com/office/drawing/2014/main" id="{66443BFC-0986-0229-4D05-5FF0D2E6DC74}"/>
              </a:ext>
            </a:extLst>
          </p:cNvPr>
          <p:cNvGrpSpPr/>
          <p:nvPr/>
        </p:nvGrpSpPr>
        <p:grpSpPr>
          <a:xfrm>
            <a:off x="4120310" y="2009658"/>
            <a:ext cx="2521026" cy="3745734"/>
            <a:chOff x="4120310" y="2009658"/>
            <a:chExt cx="2521026" cy="3745734"/>
          </a:xfrm>
        </p:grpSpPr>
        <p:cxnSp>
          <p:nvCxnSpPr>
            <p:cNvPr id="31" name="Conector recto de flecha 30">
              <a:extLst>
                <a:ext uri="{FF2B5EF4-FFF2-40B4-BE49-F238E27FC236}">
                  <a16:creationId xmlns:a16="http://schemas.microsoft.com/office/drawing/2014/main" id="{84AFCBD3-5122-39CF-2226-5B45F150B6A1}"/>
                </a:ext>
              </a:extLst>
            </p:cNvPr>
            <p:cNvCxnSpPr>
              <a:cxnSpLocks/>
            </p:cNvCxnSpPr>
            <p:nvPr/>
          </p:nvCxnSpPr>
          <p:spPr>
            <a:xfrm flipV="1">
              <a:off x="4147852" y="2009658"/>
              <a:ext cx="2493484" cy="28129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69763AD2-31C0-0B94-FBE1-EE0EDC45B204}"/>
                </a:ext>
              </a:extLst>
            </p:cNvPr>
            <p:cNvCxnSpPr>
              <a:cxnSpLocks/>
            </p:cNvCxnSpPr>
            <p:nvPr/>
          </p:nvCxnSpPr>
          <p:spPr>
            <a:xfrm flipV="1">
              <a:off x="4129490" y="2716574"/>
              <a:ext cx="2502664" cy="21427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4E014F4E-9507-3CA8-0EE6-98CBA3E8D42F}"/>
                </a:ext>
              </a:extLst>
            </p:cNvPr>
            <p:cNvCxnSpPr>
              <a:cxnSpLocks/>
            </p:cNvCxnSpPr>
            <p:nvPr/>
          </p:nvCxnSpPr>
          <p:spPr>
            <a:xfrm>
              <a:off x="4120310" y="4886900"/>
              <a:ext cx="2511845" cy="8684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4A9B0E25-43F5-C4C3-E5F2-4008044802C2}"/>
                </a:ext>
              </a:extLst>
            </p:cNvPr>
            <p:cNvCxnSpPr>
              <a:cxnSpLocks/>
            </p:cNvCxnSpPr>
            <p:nvPr/>
          </p:nvCxnSpPr>
          <p:spPr>
            <a:xfrm flipV="1">
              <a:off x="4202936" y="4286475"/>
              <a:ext cx="2438400" cy="5086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94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9235C-95BA-F967-26D2-56AC6760B916}"/>
              </a:ext>
            </a:extLst>
          </p:cNvPr>
          <p:cNvSpPr>
            <a:spLocks noGrp="1"/>
          </p:cNvSpPr>
          <p:nvPr>
            <p:ph type="title"/>
          </p:nvPr>
        </p:nvSpPr>
        <p:spPr>
          <a:xfrm>
            <a:off x="93222" y="133318"/>
            <a:ext cx="5796052" cy="496926"/>
          </a:xfrm>
        </p:spPr>
        <p:txBody>
          <a:bodyPr>
            <a:normAutofit fontScale="90000"/>
          </a:bodyPr>
          <a:lstStyle/>
          <a:p>
            <a:r>
              <a:rPr lang="es-ES" sz="2800" dirty="0"/>
              <a:t>Ejemplos de Servicios comunitarios:</a:t>
            </a:r>
          </a:p>
        </p:txBody>
      </p:sp>
      <p:sp>
        <p:nvSpPr>
          <p:cNvPr id="3" name="Marcador de texto 2">
            <a:extLst>
              <a:ext uri="{FF2B5EF4-FFF2-40B4-BE49-F238E27FC236}">
                <a16:creationId xmlns:a16="http://schemas.microsoft.com/office/drawing/2014/main" id="{7839D85C-1F12-57A5-6803-05BF91D0A333}"/>
              </a:ext>
            </a:extLst>
          </p:cNvPr>
          <p:cNvSpPr>
            <a:spLocks noGrp="1"/>
          </p:cNvSpPr>
          <p:nvPr>
            <p:ph type="body" idx="1"/>
          </p:nvPr>
        </p:nvSpPr>
        <p:spPr>
          <a:xfrm>
            <a:off x="598435" y="859243"/>
            <a:ext cx="5239512" cy="320394"/>
          </a:xfrm>
        </p:spPr>
        <p:txBody>
          <a:bodyPr>
            <a:normAutofit fontScale="85000" lnSpcReduction="20000"/>
          </a:bodyPr>
          <a:lstStyle/>
          <a:p>
            <a:r>
              <a:rPr lang="es-ES" sz="2000" dirty="0"/>
              <a:t>Ámbitos y ejemplos de S.C.</a:t>
            </a:r>
          </a:p>
        </p:txBody>
      </p:sp>
      <p:sp>
        <p:nvSpPr>
          <p:cNvPr id="4" name="Marcador de contenido 3">
            <a:extLst>
              <a:ext uri="{FF2B5EF4-FFF2-40B4-BE49-F238E27FC236}">
                <a16:creationId xmlns:a16="http://schemas.microsoft.com/office/drawing/2014/main" id="{75094404-BABC-1C2F-C4EC-6E337594E0D9}"/>
              </a:ext>
            </a:extLst>
          </p:cNvPr>
          <p:cNvSpPr>
            <a:spLocks noGrp="1"/>
          </p:cNvSpPr>
          <p:nvPr>
            <p:ph sz="half" idx="2"/>
          </p:nvPr>
        </p:nvSpPr>
        <p:spPr>
          <a:xfrm>
            <a:off x="553078" y="1180732"/>
            <a:ext cx="5248583" cy="4870778"/>
          </a:xfrm>
        </p:spPr>
        <p:txBody>
          <a:bodyPr vert="horz" lIns="91440" tIns="45720" rIns="91440" bIns="45720" rtlCol="0" anchor="t">
            <a:noAutofit/>
          </a:bodyPr>
          <a:lstStyle/>
          <a:p>
            <a:r>
              <a:rPr lang="es-ES" sz="1700" dirty="0">
                <a:latin typeface="Calibri"/>
                <a:ea typeface="Calibri"/>
                <a:cs typeface="Calibri"/>
              </a:rPr>
              <a:t>OCIO</a:t>
            </a:r>
          </a:p>
          <a:p>
            <a:pPr lvl="1"/>
            <a:r>
              <a:rPr lang="es-ES" sz="1700" dirty="0">
                <a:latin typeface="Calibri"/>
                <a:ea typeface="Calibri"/>
                <a:cs typeface="Calibri"/>
              </a:rPr>
              <a:t>Concursos de robótica/programación</a:t>
            </a:r>
          </a:p>
          <a:p>
            <a:pPr lvl="1"/>
            <a:r>
              <a:rPr lang="es-ES" sz="1700" dirty="0">
                <a:latin typeface="Calibri"/>
                <a:ea typeface="Calibri"/>
                <a:cs typeface="Calibri"/>
              </a:rPr>
              <a:t>Concursos de dibujo/video</a:t>
            </a:r>
          </a:p>
          <a:p>
            <a:pPr lvl="1"/>
            <a:r>
              <a:rPr lang="es-ES" sz="1700" dirty="0">
                <a:latin typeface="Calibri"/>
                <a:ea typeface="Calibri"/>
                <a:cs typeface="Calibri"/>
              </a:rPr>
              <a:t>Emisora local mediante </a:t>
            </a:r>
            <a:r>
              <a:rPr lang="es-ES" sz="1700" err="1">
                <a:latin typeface="Calibri"/>
                <a:ea typeface="Calibri"/>
                <a:cs typeface="Calibri"/>
              </a:rPr>
              <a:t>podcats</a:t>
            </a:r>
            <a:endParaRPr lang="es-ES" sz="1700" dirty="0">
              <a:latin typeface="Calibri"/>
              <a:ea typeface="Calibri"/>
              <a:cs typeface="Calibri"/>
            </a:endParaRPr>
          </a:p>
          <a:p>
            <a:r>
              <a:rPr lang="es-ES" sz="1700" dirty="0">
                <a:latin typeface="Calibri"/>
                <a:ea typeface="Calibri"/>
                <a:cs typeface="Calibri"/>
              </a:rPr>
              <a:t>ACOMPAÑAMIENTO Y APOYO A LA ESCOLARIZACIÓN</a:t>
            </a:r>
          </a:p>
          <a:p>
            <a:pPr lvl="1"/>
            <a:r>
              <a:rPr lang="es-ES" sz="1700" dirty="0">
                <a:latin typeface="Calibri"/>
                <a:ea typeface="Calibri"/>
                <a:cs typeface="Calibri"/>
              </a:rPr>
              <a:t>Ayuda enseñanza de español</a:t>
            </a:r>
          </a:p>
          <a:p>
            <a:pPr lvl="1"/>
            <a:r>
              <a:rPr lang="es-ES" sz="1700" dirty="0">
                <a:latin typeface="Calibri"/>
                <a:ea typeface="Calibri"/>
                <a:cs typeface="Calibri"/>
              </a:rPr>
              <a:t>Ayuda en distintas materias</a:t>
            </a:r>
          </a:p>
          <a:p>
            <a:r>
              <a:rPr lang="es-ES" sz="1700" dirty="0">
                <a:latin typeface="Calibri"/>
                <a:ea typeface="Calibri"/>
                <a:cs typeface="Calibri"/>
              </a:rPr>
              <a:t>APOYO A NECESIDADES BÁSICAS</a:t>
            </a:r>
          </a:p>
          <a:p>
            <a:pPr lvl="1"/>
            <a:r>
              <a:rPr lang="es-ES" sz="1700" dirty="0">
                <a:latin typeface="Calibri"/>
                <a:ea typeface="Calibri"/>
                <a:cs typeface="Calibri"/>
              </a:rPr>
              <a:t>Trabajo con el Banco de Alimentos</a:t>
            </a:r>
          </a:p>
          <a:p>
            <a:r>
              <a:rPr lang="es-ES" sz="1700" dirty="0">
                <a:latin typeface="Calibri"/>
                <a:ea typeface="Calibri"/>
                <a:cs typeface="Calibri"/>
              </a:rPr>
              <a:t>INTERCAMBIO GENERACIONAL</a:t>
            </a:r>
          </a:p>
          <a:p>
            <a:pPr lvl="1"/>
            <a:r>
              <a:rPr lang="es-ES" sz="1700" dirty="0">
                <a:latin typeface="Calibri"/>
                <a:ea typeface="Calibri"/>
                <a:cs typeface="Calibri"/>
              </a:rPr>
              <a:t>Diversas actividades en residencias de 3ª edad</a:t>
            </a:r>
          </a:p>
          <a:p>
            <a:r>
              <a:rPr lang="es-ES" sz="1700">
                <a:latin typeface="Calibri"/>
                <a:ea typeface="Calibri"/>
                <a:cs typeface="Arial"/>
              </a:rPr>
              <a:t>PROYECTOS DE SOLIDARIDAD Y COOPERACIÓN</a:t>
            </a:r>
            <a:endParaRPr lang="en-US" sz="1700">
              <a:latin typeface="Calibri"/>
              <a:ea typeface="Calibri"/>
              <a:cs typeface="Arial"/>
            </a:endParaRPr>
          </a:p>
          <a:p>
            <a:pPr lvl="1"/>
            <a:r>
              <a:rPr lang="es-ES" sz="1500" dirty="0">
                <a:latin typeface="Calibri"/>
                <a:ea typeface="Calibri"/>
                <a:cs typeface="Calibri"/>
              </a:rPr>
              <a:t>Difusión Trasplantes de órganos</a:t>
            </a:r>
          </a:p>
        </p:txBody>
      </p:sp>
      <p:sp>
        <p:nvSpPr>
          <p:cNvPr id="6" name="Marcador de contenido 5">
            <a:extLst>
              <a:ext uri="{FF2B5EF4-FFF2-40B4-BE49-F238E27FC236}">
                <a16:creationId xmlns:a16="http://schemas.microsoft.com/office/drawing/2014/main" id="{BD81842F-7DF4-304C-9DBA-2129FB2739F8}"/>
              </a:ext>
            </a:extLst>
          </p:cNvPr>
          <p:cNvSpPr>
            <a:spLocks noGrp="1"/>
          </p:cNvSpPr>
          <p:nvPr>
            <p:ph sz="quarter" idx="4"/>
          </p:nvPr>
        </p:nvSpPr>
        <p:spPr>
          <a:xfrm>
            <a:off x="6356294" y="214734"/>
            <a:ext cx="5146586" cy="5715970"/>
          </a:xfrm>
        </p:spPr>
        <p:txBody>
          <a:bodyPr vert="horz" lIns="91440" tIns="45720" rIns="91440" bIns="45720" rtlCol="0" anchor="t">
            <a:noAutofit/>
          </a:bodyPr>
          <a:lstStyle/>
          <a:p>
            <a:r>
              <a:rPr lang="es-ES" sz="1700" dirty="0">
                <a:latin typeface="Calibri"/>
                <a:ea typeface="Calibri"/>
                <a:cs typeface="Calibri"/>
              </a:rPr>
              <a:t>MEDIO AMBIENTE</a:t>
            </a:r>
          </a:p>
          <a:p>
            <a:pPr lvl="1"/>
            <a:r>
              <a:rPr lang="es-ES" sz="1700" dirty="0">
                <a:latin typeface="Calibri"/>
                <a:ea typeface="Calibri"/>
                <a:cs typeface="Calibri"/>
              </a:rPr>
              <a:t>Limpieza de ríos, pero con trabajo científico</a:t>
            </a:r>
          </a:p>
          <a:p>
            <a:pPr lvl="1"/>
            <a:r>
              <a:rPr lang="es-ES" sz="1700" dirty="0">
                <a:latin typeface="Calibri"/>
                <a:ea typeface="Calibri"/>
                <a:cs typeface="Calibri"/>
              </a:rPr>
              <a:t>Supervisión de parques y estado de los mismos</a:t>
            </a:r>
          </a:p>
          <a:p>
            <a:pPr lvl="1"/>
            <a:r>
              <a:rPr lang="es-ES" sz="1700" dirty="0">
                <a:latin typeface="Calibri"/>
                <a:ea typeface="Calibri"/>
                <a:cs typeface="Calibri"/>
              </a:rPr>
              <a:t>Trabajo con protectora de animales</a:t>
            </a:r>
          </a:p>
          <a:p>
            <a:r>
              <a:rPr lang="es-ES" sz="1700" dirty="0">
                <a:latin typeface="Calibri"/>
                <a:ea typeface="Calibri"/>
                <a:cs typeface="Calibri"/>
              </a:rPr>
              <a:t>PATRIMONIO CULTURAL</a:t>
            </a:r>
          </a:p>
          <a:p>
            <a:pPr lvl="1"/>
            <a:r>
              <a:rPr lang="es-ES" sz="1700" dirty="0">
                <a:latin typeface="Calibri"/>
                <a:ea typeface="Calibri"/>
                <a:cs typeface="Calibri"/>
              </a:rPr>
              <a:t>Difusión de patrimonio de la localidad</a:t>
            </a:r>
          </a:p>
          <a:p>
            <a:pPr lvl="1"/>
            <a:r>
              <a:rPr lang="es-ES" sz="1700" dirty="0">
                <a:latin typeface="Calibri"/>
                <a:ea typeface="Calibri"/>
                <a:cs typeface="Calibri"/>
              </a:rPr>
              <a:t>Visitas guiadas</a:t>
            </a:r>
          </a:p>
          <a:p>
            <a:pPr lvl="1"/>
            <a:r>
              <a:rPr lang="es-ES" sz="1700" dirty="0">
                <a:latin typeface="Calibri"/>
                <a:ea typeface="Calibri"/>
                <a:cs typeface="Calibri"/>
              </a:rPr>
              <a:t>Acompañamiento en museos </a:t>
            </a:r>
          </a:p>
          <a:p>
            <a:r>
              <a:rPr lang="es-ES" sz="1900" dirty="0">
                <a:latin typeface="Calibri"/>
                <a:ea typeface="Calibri"/>
                <a:cs typeface="Calibri"/>
              </a:rPr>
              <a:t>PARTICIPACIÓN CIUDADANA</a:t>
            </a:r>
            <a:endParaRPr lang="es-ES" sz="1900"/>
          </a:p>
          <a:p>
            <a:pPr lvl="1"/>
            <a:r>
              <a:rPr lang="es-ES" sz="1700" dirty="0">
                <a:latin typeface="Calibri"/>
                <a:ea typeface="Calibri"/>
                <a:cs typeface="Calibri"/>
              </a:rPr>
              <a:t>Colaboración con ONCE y similares para organizar ocio alternativo</a:t>
            </a:r>
          </a:p>
          <a:p>
            <a:pPr lvl="1"/>
            <a:r>
              <a:rPr lang="es-ES" sz="1700" dirty="0">
                <a:latin typeface="Calibri"/>
                <a:ea typeface="Calibri"/>
                <a:cs typeface="Calibri"/>
              </a:rPr>
              <a:t>Colaboración en eventos deportivos o similares</a:t>
            </a:r>
          </a:p>
          <a:p>
            <a:r>
              <a:rPr lang="es-ES" sz="1700" dirty="0">
                <a:latin typeface="Calibri"/>
                <a:ea typeface="Calibri"/>
                <a:cs typeface="Calibri"/>
              </a:rPr>
              <a:t>PRESERVACIÓN Y MANTENIMIENTO DEL MEDIO URBANO</a:t>
            </a:r>
          </a:p>
          <a:p>
            <a:pPr lvl="1"/>
            <a:r>
              <a:rPr lang="es-ES" sz="1700" dirty="0">
                <a:latin typeface="Calibri"/>
                <a:ea typeface="Calibri"/>
                <a:cs typeface="Calibri"/>
              </a:rPr>
              <a:t>Realización de estudios sobre infraestructuras y mobiliario urbano</a:t>
            </a:r>
          </a:p>
          <a:p>
            <a:endParaRPr lang="es-ES" dirty="0"/>
          </a:p>
        </p:txBody>
      </p:sp>
    </p:spTree>
    <p:extLst>
      <p:ext uri="{BB962C8B-B14F-4D97-AF65-F5344CB8AC3E}">
        <p14:creationId xmlns:p14="http://schemas.microsoft.com/office/powerpoint/2010/main" val="2286201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0B075-A58B-94AB-F660-0C98E2BF7819}"/>
              </a:ext>
            </a:extLst>
          </p:cNvPr>
          <p:cNvSpPr>
            <a:spLocks noGrp="1"/>
          </p:cNvSpPr>
          <p:nvPr>
            <p:ph type="title"/>
          </p:nvPr>
        </p:nvSpPr>
        <p:spPr>
          <a:xfrm>
            <a:off x="576523" y="350084"/>
            <a:ext cx="8928073" cy="700328"/>
          </a:xfrm>
        </p:spPr>
        <p:txBody>
          <a:bodyPr>
            <a:normAutofit fontScale="90000"/>
          </a:bodyPr>
          <a:lstStyle/>
          <a:p>
            <a:r>
              <a:rPr lang="es-ES" dirty="0"/>
              <a:t>Organización (en el centro educativo):</a:t>
            </a:r>
          </a:p>
        </p:txBody>
      </p:sp>
      <p:sp>
        <p:nvSpPr>
          <p:cNvPr id="3" name="CuadroTexto 2">
            <a:extLst>
              <a:ext uri="{FF2B5EF4-FFF2-40B4-BE49-F238E27FC236}">
                <a16:creationId xmlns:a16="http://schemas.microsoft.com/office/drawing/2014/main" id="{C4FE6F37-F9B6-FC0F-DEF0-53691049A3AC}"/>
              </a:ext>
            </a:extLst>
          </p:cNvPr>
          <p:cNvSpPr txBox="1"/>
          <p:nvPr/>
        </p:nvSpPr>
        <p:spPr>
          <a:xfrm>
            <a:off x="813748" y="1127646"/>
            <a:ext cx="9625082" cy="646331"/>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s-ES" dirty="0"/>
              <a:t>Debe surgir del seno de la Comisión de Coordinación Pedagógica u organismo similar. ES UNA DECISIÓN DE CENTRO.</a:t>
            </a:r>
            <a:endParaRPr lang="es-ES"/>
          </a:p>
        </p:txBody>
      </p:sp>
      <p:sp>
        <p:nvSpPr>
          <p:cNvPr id="4" name="CuadroTexto 3">
            <a:extLst>
              <a:ext uri="{FF2B5EF4-FFF2-40B4-BE49-F238E27FC236}">
                <a16:creationId xmlns:a16="http://schemas.microsoft.com/office/drawing/2014/main" id="{03059AB2-7F2D-C550-434A-FA6263E3D2E0}"/>
              </a:ext>
            </a:extLst>
          </p:cNvPr>
          <p:cNvSpPr txBox="1"/>
          <p:nvPr/>
        </p:nvSpPr>
        <p:spPr>
          <a:xfrm>
            <a:off x="813747" y="1901018"/>
            <a:ext cx="9625082" cy="646331"/>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r>
              <a:rPr lang="es-ES" dirty="0"/>
              <a:t>2. La actividad puede ser evaluable, en consecuencia, puede originarse en cualquier materia, aunque tengan preferencia las materias optativas.</a:t>
            </a:r>
          </a:p>
        </p:txBody>
      </p:sp>
      <p:sp>
        <p:nvSpPr>
          <p:cNvPr id="5" name="CuadroTexto 4">
            <a:extLst>
              <a:ext uri="{FF2B5EF4-FFF2-40B4-BE49-F238E27FC236}">
                <a16:creationId xmlns:a16="http://schemas.microsoft.com/office/drawing/2014/main" id="{6D8C85D9-BE05-CEA8-E2D5-7E60E2168911}"/>
              </a:ext>
            </a:extLst>
          </p:cNvPr>
          <p:cNvSpPr txBox="1"/>
          <p:nvPr/>
        </p:nvSpPr>
        <p:spPr>
          <a:xfrm>
            <a:off x="813746" y="2640271"/>
            <a:ext cx="9625082" cy="92333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r>
              <a:rPr lang="es-ES" dirty="0"/>
              <a:t>3. El contacto con entidades donde llevar a cabo los distintos Servicios comunitarios es labor del equipo directivo, con la colaboración de TODA LA COMUNIDAD EDUCATIVA</a:t>
            </a:r>
          </a:p>
        </p:txBody>
      </p:sp>
      <p:sp>
        <p:nvSpPr>
          <p:cNvPr id="6" name="CuadroTexto 5">
            <a:extLst>
              <a:ext uri="{FF2B5EF4-FFF2-40B4-BE49-F238E27FC236}">
                <a16:creationId xmlns:a16="http://schemas.microsoft.com/office/drawing/2014/main" id="{1D9F7CDB-36B0-38EF-9AF2-2967DE5C01B2}"/>
              </a:ext>
            </a:extLst>
          </p:cNvPr>
          <p:cNvSpPr txBox="1"/>
          <p:nvPr/>
        </p:nvSpPr>
        <p:spPr>
          <a:xfrm>
            <a:off x="813747" y="3652480"/>
            <a:ext cx="9625082" cy="923330"/>
          </a:xfrm>
          <a:prstGeom prst="rect">
            <a:avLst/>
          </a:prstGeom>
          <a:solidFill>
            <a:schemeClr val="tx2">
              <a:lumMod val="10000"/>
              <a:lumOff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r>
              <a:rPr lang="es-ES" dirty="0"/>
              <a:t>4. En la organización del centro se deberán repartir proporcionalmente entre las distintas materias y cursos el alumnado, EN LAS SECCIONES Y CRA se realizará en los cursos existentes</a:t>
            </a:r>
          </a:p>
        </p:txBody>
      </p:sp>
      <p:sp>
        <p:nvSpPr>
          <p:cNvPr id="7" name="CuadroTexto 6">
            <a:extLst>
              <a:ext uri="{FF2B5EF4-FFF2-40B4-BE49-F238E27FC236}">
                <a16:creationId xmlns:a16="http://schemas.microsoft.com/office/drawing/2014/main" id="{D6C54674-52AF-41BA-CE8C-7A02F508E137}"/>
              </a:ext>
            </a:extLst>
          </p:cNvPr>
          <p:cNvSpPr txBox="1"/>
          <p:nvPr/>
        </p:nvSpPr>
        <p:spPr>
          <a:xfrm>
            <a:off x="813747" y="4664687"/>
            <a:ext cx="9625082" cy="646331"/>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r>
              <a:rPr lang="es-ES" dirty="0"/>
              <a:t>5. En cada centro, cada curso, se tratará de llevar a cabo un número de Servicios equivalentes al alumnado promedio de un curso. </a:t>
            </a:r>
          </a:p>
        </p:txBody>
      </p:sp>
      <p:sp>
        <p:nvSpPr>
          <p:cNvPr id="8" name="CuadroTexto 7">
            <a:extLst>
              <a:ext uri="{FF2B5EF4-FFF2-40B4-BE49-F238E27FC236}">
                <a16:creationId xmlns:a16="http://schemas.microsoft.com/office/drawing/2014/main" id="{9301A3DB-7F7F-135F-399A-32E16A954911}"/>
              </a:ext>
            </a:extLst>
          </p:cNvPr>
          <p:cNvSpPr txBox="1"/>
          <p:nvPr/>
        </p:nvSpPr>
        <p:spPr>
          <a:xfrm>
            <a:off x="813746" y="5403940"/>
            <a:ext cx="9625082" cy="646331"/>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r>
              <a:rPr lang="es-ES" dirty="0"/>
              <a:t>6. Cada tutor de grupo dejará constancia del alumno que haya realizado el S.C. y lo anotará en OBSERVACIONES en su ficha de alumno en RACIMA </a:t>
            </a:r>
          </a:p>
        </p:txBody>
      </p:sp>
    </p:spTree>
    <p:extLst>
      <p:ext uri="{BB962C8B-B14F-4D97-AF65-F5344CB8AC3E}">
        <p14:creationId xmlns:p14="http://schemas.microsoft.com/office/powerpoint/2010/main" val="7424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AA4FF-7762-6C4C-1371-BAAE3FAA6149}"/>
              </a:ext>
            </a:extLst>
          </p:cNvPr>
          <p:cNvSpPr>
            <a:spLocks noGrp="1"/>
          </p:cNvSpPr>
          <p:nvPr>
            <p:ph type="title"/>
          </p:nvPr>
        </p:nvSpPr>
        <p:spPr>
          <a:xfrm>
            <a:off x="565150" y="770890"/>
            <a:ext cx="7335835" cy="527304"/>
          </a:xfrm>
        </p:spPr>
        <p:txBody>
          <a:bodyPr>
            <a:normAutofit fontScale="90000"/>
          </a:bodyPr>
          <a:lstStyle/>
          <a:p>
            <a:r>
              <a:rPr lang="es-ES"/>
              <a:t>¿Dónde buscar información?</a:t>
            </a:r>
          </a:p>
        </p:txBody>
      </p:sp>
      <p:pic>
        <p:nvPicPr>
          <p:cNvPr id="10" name="Imagen 10" descr="Interfaz de usuario gráfica, Aplicación&#10;&#10;Descripción generada automáticamente">
            <a:extLst>
              <a:ext uri="{FF2B5EF4-FFF2-40B4-BE49-F238E27FC236}">
                <a16:creationId xmlns:a16="http://schemas.microsoft.com/office/drawing/2014/main" id="{2E928B95-F399-758C-9F7E-E9FBA775FFEF}"/>
              </a:ext>
            </a:extLst>
          </p:cNvPr>
          <p:cNvPicPr>
            <a:picLocks noGrp="1" noChangeAspect="1"/>
          </p:cNvPicPr>
          <p:nvPr>
            <p:ph idx="1"/>
          </p:nvPr>
        </p:nvPicPr>
        <p:blipFill>
          <a:blip r:embed="rId2"/>
          <a:stretch>
            <a:fillRect/>
          </a:stretch>
        </p:blipFill>
        <p:spPr>
          <a:xfrm>
            <a:off x="487572" y="1408176"/>
            <a:ext cx="7673870" cy="4688332"/>
          </a:xfrm>
        </p:spPr>
      </p:pic>
      <p:sp>
        <p:nvSpPr>
          <p:cNvPr id="5" name="Globo: flecha izquierda 4">
            <a:extLst>
              <a:ext uri="{FF2B5EF4-FFF2-40B4-BE49-F238E27FC236}">
                <a16:creationId xmlns:a16="http://schemas.microsoft.com/office/drawing/2014/main" id="{4FDAF5E4-29D6-4A60-B6AE-2DAB9BB64BD2}"/>
              </a:ext>
            </a:extLst>
          </p:cNvPr>
          <p:cNvSpPr/>
          <p:nvPr/>
        </p:nvSpPr>
        <p:spPr>
          <a:xfrm>
            <a:off x="7193280" y="0"/>
            <a:ext cx="4998720" cy="246888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a:t>DE LA ALTERNATIVA A RELIGIÓN:</a:t>
            </a:r>
          </a:p>
          <a:p>
            <a:pPr algn="ctr"/>
            <a:r>
              <a:rPr lang="es-ES" sz="2800">
                <a:hlinkClick r:id="rId3"/>
              </a:rPr>
              <a:t>ESCUELA DE VOLUNTARIADO</a:t>
            </a:r>
          </a:p>
        </p:txBody>
      </p:sp>
      <p:sp>
        <p:nvSpPr>
          <p:cNvPr id="6" name="Flecha: hacia arriba 5">
            <a:extLst>
              <a:ext uri="{FF2B5EF4-FFF2-40B4-BE49-F238E27FC236}">
                <a16:creationId xmlns:a16="http://schemas.microsoft.com/office/drawing/2014/main" id="{00A114D4-43FB-EBBB-1681-1E9BA0153927}"/>
              </a:ext>
            </a:extLst>
          </p:cNvPr>
          <p:cNvSpPr/>
          <p:nvPr/>
        </p:nvSpPr>
        <p:spPr>
          <a:xfrm rot="-2400000">
            <a:off x="5830011" y="5171135"/>
            <a:ext cx="802640" cy="158496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878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0B075-A58B-94AB-F660-0C98E2BF7819}"/>
              </a:ext>
            </a:extLst>
          </p:cNvPr>
          <p:cNvSpPr>
            <a:spLocks noGrp="1"/>
          </p:cNvSpPr>
          <p:nvPr>
            <p:ph type="title"/>
          </p:nvPr>
        </p:nvSpPr>
        <p:spPr>
          <a:xfrm>
            <a:off x="565150" y="770890"/>
            <a:ext cx="8928073" cy="700328"/>
          </a:xfrm>
        </p:spPr>
        <p:txBody>
          <a:bodyPr>
            <a:normAutofit fontScale="90000"/>
          </a:bodyPr>
          <a:lstStyle/>
          <a:p>
            <a:r>
              <a:rPr lang="es-ES" dirty="0"/>
              <a:t>Organización (asociaciones y otros):</a:t>
            </a:r>
          </a:p>
        </p:txBody>
      </p:sp>
      <p:sp>
        <p:nvSpPr>
          <p:cNvPr id="3" name="CuadroTexto 2">
            <a:extLst>
              <a:ext uri="{FF2B5EF4-FFF2-40B4-BE49-F238E27FC236}">
                <a16:creationId xmlns:a16="http://schemas.microsoft.com/office/drawing/2014/main" id="{C4FE6F37-F9B6-FC0F-DEF0-53691049A3AC}"/>
              </a:ext>
            </a:extLst>
          </p:cNvPr>
          <p:cNvSpPr txBox="1"/>
          <p:nvPr/>
        </p:nvSpPr>
        <p:spPr>
          <a:xfrm>
            <a:off x="813748" y="1673556"/>
            <a:ext cx="9181530" cy="369332"/>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s-ES" dirty="0"/>
              <a:t>La Asociación solo deberá dejar constancia de que se ha llevado a cabo el S.C.</a:t>
            </a:r>
          </a:p>
        </p:txBody>
      </p:sp>
      <p:sp>
        <p:nvSpPr>
          <p:cNvPr id="4" name="CuadroTexto 3">
            <a:extLst>
              <a:ext uri="{FF2B5EF4-FFF2-40B4-BE49-F238E27FC236}">
                <a16:creationId xmlns:a16="http://schemas.microsoft.com/office/drawing/2014/main" id="{03059AB2-7F2D-C550-434A-FA6263E3D2E0}"/>
              </a:ext>
            </a:extLst>
          </p:cNvPr>
          <p:cNvSpPr txBox="1"/>
          <p:nvPr/>
        </p:nvSpPr>
        <p:spPr>
          <a:xfrm>
            <a:off x="813747" y="2390062"/>
            <a:ext cx="9625082" cy="3693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r>
              <a:rPr lang="es-ES" dirty="0"/>
              <a:t>2. La actividad podrá contar con la participación de progenitores o tutores legales</a:t>
            </a:r>
          </a:p>
        </p:txBody>
      </p:sp>
      <p:sp>
        <p:nvSpPr>
          <p:cNvPr id="5" name="CuadroTexto 4">
            <a:extLst>
              <a:ext uri="{FF2B5EF4-FFF2-40B4-BE49-F238E27FC236}">
                <a16:creationId xmlns:a16="http://schemas.microsoft.com/office/drawing/2014/main" id="{6D8C85D9-BE05-CEA8-E2D5-7E60E2168911}"/>
              </a:ext>
            </a:extLst>
          </p:cNvPr>
          <p:cNvSpPr txBox="1"/>
          <p:nvPr/>
        </p:nvSpPr>
        <p:spPr>
          <a:xfrm>
            <a:off x="813746" y="3106569"/>
            <a:ext cx="9966276" cy="369332"/>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r>
              <a:rPr lang="es-ES" dirty="0"/>
              <a:t>3. La actividad ha de ser acordada con el docente encargado de proponer la actividad</a:t>
            </a:r>
          </a:p>
        </p:txBody>
      </p:sp>
      <p:sp>
        <p:nvSpPr>
          <p:cNvPr id="6" name="CuadroTexto 5">
            <a:extLst>
              <a:ext uri="{FF2B5EF4-FFF2-40B4-BE49-F238E27FC236}">
                <a16:creationId xmlns:a16="http://schemas.microsoft.com/office/drawing/2014/main" id="{1D9F7CDB-36B0-38EF-9AF2-2967DE5C01B2}"/>
              </a:ext>
            </a:extLst>
          </p:cNvPr>
          <p:cNvSpPr txBox="1"/>
          <p:nvPr/>
        </p:nvSpPr>
        <p:spPr>
          <a:xfrm>
            <a:off x="813747" y="3709345"/>
            <a:ext cx="9625082" cy="646331"/>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r>
              <a:rPr lang="es-ES" dirty="0"/>
              <a:t>4. Se establecerá el horario y calendario entre el alumno y la asociación, el centro podrá ser informado, pero no es necesario, ya que el docente no participará de la actividad</a:t>
            </a:r>
          </a:p>
        </p:txBody>
      </p:sp>
      <p:sp>
        <p:nvSpPr>
          <p:cNvPr id="7" name="CuadroTexto 6">
            <a:extLst>
              <a:ext uri="{FF2B5EF4-FFF2-40B4-BE49-F238E27FC236}">
                <a16:creationId xmlns:a16="http://schemas.microsoft.com/office/drawing/2014/main" id="{10E19933-99BF-4027-0792-8D5C36EE6039}"/>
              </a:ext>
            </a:extLst>
          </p:cNvPr>
          <p:cNvSpPr txBox="1"/>
          <p:nvPr/>
        </p:nvSpPr>
        <p:spPr>
          <a:xfrm>
            <a:off x="813746" y="4607822"/>
            <a:ext cx="9625082" cy="646331"/>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r>
              <a:rPr lang="es-ES" dirty="0"/>
              <a:t>5. La Consejería DEBERÍA establecer un seguro de responsabilidad por los alumnos participantes</a:t>
            </a:r>
          </a:p>
        </p:txBody>
      </p:sp>
    </p:spTree>
    <p:extLst>
      <p:ext uri="{BB962C8B-B14F-4D97-AF65-F5344CB8AC3E}">
        <p14:creationId xmlns:p14="http://schemas.microsoft.com/office/powerpoint/2010/main" val="4939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04E08-C60B-1ABE-F519-2DB2EBA3C4D4}"/>
              </a:ext>
            </a:extLst>
          </p:cNvPr>
          <p:cNvSpPr>
            <a:spLocks noGrp="1"/>
          </p:cNvSpPr>
          <p:nvPr>
            <p:ph type="title"/>
          </p:nvPr>
        </p:nvSpPr>
        <p:spPr>
          <a:xfrm>
            <a:off x="610643" y="213606"/>
            <a:ext cx="7335835" cy="438746"/>
          </a:xfrm>
        </p:spPr>
        <p:txBody>
          <a:bodyPr>
            <a:normAutofit fontScale="90000"/>
          </a:bodyPr>
          <a:lstStyle/>
          <a:p>
            <a:r>
              <a:rPr lang="es-ES" sz="3200" dirty="0"/>
              <a:t>Posibles asociaciones:</a:t>
            </a:r>
          </a:p>
        </p:txBody>
      </p:sp>
      <p:pic>
        <p:nvPicPr>
          <p:cNvPr id="5" name="Imagen 5" descr="Tabla&#10;&#10;Descripción generada automáticamente">
            <a:extLst>
              <a:ext uri="{FF2B5EF4-FFF2-40B4-BE49-F238E27FC236}">
                <a16:creationId xmlns:a16="http://schemas.microsoft.com/office/drawing/2014/main" id="{DC107326-2803-93F7-CBB0-7AEC62464D13}"/>
              </a:ext>
            </a:extLst>
          </p:cNvPr>
          <p:cNvPicPr>
            <a:picLocks noChangeAspect="1"/>
          </p:cNvPicPr>
          <p:nvPr/>
        </p:nvPicPr>
        <p:blipFill>
          <a:blip r:embed="rId2"/>
          <a:stretch>
            <a:fillRect/>
          </a:stretch>
        </p:blipFill>
        <p:spPr>
          <a:xfrm>
            <a:off x="459475" y="793201"/>
            <a:ext cx="9828662" cy="5893791"/>
          </a:xfrm>
          <a:prstGeom prst="rect">
            <a:avLst/>
          </a:prstGeom>
        </p:spPr>
      </p:pic>
    </p:spTree>
    <p:extLst>
      <p:ext uri="{BB962C8B-B14F-4D97-AF65-F5344CB8AC3E}">
        <p14:creationId xmlns:p14="http://schemas.microsoft.com/office/powerpoint/2010/main" val="2251480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B3BC6A-5DB9-3EAA-4C72-C4613EFEEFF6}"/>
              </a:ext>
            </a:extLst>
          </p:cNvPr>
          <p:cNvSpPr>
            <a:spLocks noGrp="1"/>
          </p:cNvSpPr>
          <p:nvPr>
            <p:ph idx="1"/>
          </p:nvPr>
        </p:nvSpPr>
        <p:spPr>
          <a:xfrm>
            <a:off x="871809" y="914797"/>
            <a:ext cx="7335835" cy="4075138"/>
          </a:xfrm>
        </p:spPr>
        <p:txBody>
          <a:bodyPr vert="horz" lIns="91440" tIns="45720" rIns="91440" bIns="45720" rtlCol="0" anchor="t">
            <a:normAutofit/>
          </a:bodyPr>
          <a:lstStyle/>
          <a:p>
            <a:r>
              <a:rPr lang="es-ES" dirty="0"/>
              <a:t>OTRAS ENTIDADES:</a:t>
            </a:r>
          </a:p>
          <a:p>
            <a:pPr lvl="1"/>
            <a:r>
              <a:rPr lang="es-ES" dirty="0"/>
              <a:t>AMARANTA (Pilar Ibáñez)</a:t>
            </a:r>
          </a:p>
          <a:p>
            <a:pPr lvl="1"/>
            <a:r>
              <a:rPr lang="es-ES" dirty="0"/>
              <a:t>CONGDCAR (Marcela Palacios)</a:t>
            </a:r>
          </a:p>
          <a:p>
            <a:pPr lvl="1"/>
            <a:r>
              <a:rPr lang="es-ES" dirty="0"/>
              <a:t>ISCOD (Sandra Lozano)</a:t>
            </a:r>
          </a:p>
          <a:p>
            <a:pPr lvl="1"/>
            <a:r>
              <a:rPr lang="es-ES" dirty="0"/>
              <a:t>MEDICUS MUNDI (</a:t>
            </a:r>
            <a:r>
              <a:rPr lang="es-ES" dirty="0">
                <a:ea typeface="+mn-lt"/>
                <a:cs typeface="+mn-lt"/>
              </a:rPr>
              <a:t> Rosa María Gil </a:t>
            </a:r>
            <a:r>
              <a:rPr lang="es-ES" dirty="0" err="1">
                <a:ea typeface="+mn-lt"/>
                <a:cs typeface="+mn-lt"/>
              </a:rPr>
              <a:t>Argáiz</a:t>
            </a:r>
            <a:r>
              <a:rPr lang="es-ES" dirty="0">
                <a:ea typeface="+mn-lt"/>
                <a:cs typeface="+mn-lt"/>
              </a:rPr>
              <a:t>, </a:t>
            </a:r>
            <a:r>
              <a:rPr lang="es-ES" dirty="0" err="1">
                <a:ea typeface="+mn-lt"/>
                <a:cs typeface="+mn-lt"/>
              </a:rPr>
              <a:t>Anamaría</a:t>
            </a:r>
            <a:r>
              <a:rPr lang="es-ES" dirty="0">
                <a:ea typeface="+mn-lt"/>
                <a:cs typeface="+mn-lt"/>
              </a:rPr>
              <a:t> Reinales y Javier Pena)</a:t>
            </a:r>
          </a:p>
          <a:p>
            <a:pPr lvl="1"/>
            <a:r>
              <a:rPr lang="es-ES" dirty="0">
                <a:ea typeface="+mn-lt"/>
                <a:cs typeface="+mn-lt"/>
              </a:rPr>
              <a:t>MDPL (Magdalena Berenguer)</a:t>
            </a:r>
          </a:p>
          <a:p>
            <a:pPr lvl="1"/>
            <a:r>
              <a:rPr lang="es-ES" dirty="0">
                <a:ea typeface="+mn-lt"/>
                <a:cs typeface="+mn-lt"/>
              </a:rPr>
              <a:t>VICENTE FERRER (Susana </a:t>
            </a:r>
            <a:r>
              <a:rPr lang="es-ES" err="1">
                <a:ea typeface="+mn-lt"/>
                <a:cs typeface="+mn-lt"/>
              </a:rPr>
              <a:t>Mendivil</a:t>
            </a:r>
            <a:r>
              <a:rPr lang="es-ES" dirty="0">
                <a:ea typeface="+mn-lt"/>
                <a:cs typeface="+mn-lt"/>
              </a:rPr>
              <a:t>)</a:t>
            </a:r>
          </a:p>
          <a:p>
            <a:pPr lvl="1"/>
            <a:r>
              <a:rPr lang="es-ES" dirty="0"/>
              <a:t>PIONEROS (</a:t>
            </a:r>
            <a:r>
              <a:rPr lang="es-ES" dirty="0">
                <a:ea typeface="+mn-lt"/>
                <a:cs typeface="+mn-lt"/>
              </a:rPr>
              <a:t>Ana Ganuza y José Manuel Valenzuela)</a:t>
            </a:r>
          </a:p>
          <a:p>
            <a:pPr marL="457200" lvl="1" indent="0">
              <a:buNone/>
            </a:pPr>
            <a:endParaRPr lang="es-ES" dirty="0"/>
          </a:p>
        </p:txBody>
      </p:sp>
    </p:spTree>
    <p:extLst>
      <p:ext uri="{BB962C8B-B14F-4D97-AF65-F5344CB8AC3E}">
        <p14:creationId xmlns:p14="http://schemas.microsoft.com/office/powerpoint/2010/main" val="2190585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D775A3-F879-B112-557F-075BC04B70E4}"/>
              </a:ext>
            </a:extLst>
          </p:cNvPr>
          <p:cNvPicPr>
            <a:picLocks noChangeAspect="1"/>
          </p:cNvPicPr>
          <p:nvPr/>
        </p:nvPicPr>
        <p:blipFill rotWithShape="1">
          <a:blip r:embed="rId2"/>
          <a:srcRect t="25000" r="-2" b="-2"/>
          <a:stretch/>
        </p:blipFill>
        <p:spPr>
          <a:xfrm>
            <a:off x="20" y="1"/>
            <a:ext cx="12191980" cy="6857999"/>
          </a:xfrm>
          <a:prstGeom prst="rect">
            <a:avLst/>
          </a:prstGeom>
        </p:spPr>
      </p:pic>
      <p:sp>
        <p:nvSpPr>
          <p:cNvPr id="11" name="Rectangle">
            <a:extLst>
              <a:ext uri="{FF2B5EF4-FFF2-40B4-BE49-F238E27FC236}">
                <a16:creationId xmlns:a16="http://schemas.microsoft.com/office/drawing/2014/main" id="{8B80D579-AC08-8D49-BB6A-21123F80B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ítulo 1">
            <a:extLst>
              <a:ext uri="{FF2B5EF4-FFF2-40B4-BE49-F238E27FC236}">
                <a16:creationId xmlns:a16="http://schemas.microsoft.com/office/drawing/2014/main" id="{0127AAF8-4E9F-71B7-3802-BB1B9865C62F}"/>
              </a:ext>
            </a:extLst>
          </p:cNvPr>
          <p:cNvSpPr>
            <a:spLocks noGrp="1"/>
          </p:cNvSpPr>
          <p:nvPr>
            <p:ph type="ctrTitle"/>
          </p:nvPr>
        </p:nvSpPr>
        <p:spPr>
          <a:xfrm>
            <a:off x="565150" y="768334"/>
            <a:ext cx="6969505" cy="2866405"/>
          </a:xfrm>
        </p:spPr>
        <p:txBody>
          <a:bodyPr>
            <a:normAutofit/>
          </a:bodyPr>
          <a:lstStyle/>
          <a:p>
            <a:pPr algn="ctr"/>
            <a:r>
              <a:rPr lang="es-ES" sz="4400" dirty="0"/>
              <a:t>MUCHAS GRACIAS POR LA ATENCIÓN PRESTADA</a:t>
            </a:r>
            <a:endParaRPr lang="es-ES"/>
          </a:p>
        </p:txBody>
      </p:sp>
      <p:sp>
        <p:nvSpPr>
          <p:cNvPr id="3" name="Subtítulo 2">
            <a:extLst>
              <a:ext uri="{FF2B5EF4-FFF2-40B4-BE49-F238E27FC236}">
                <a16:creationId xmlns:a16="http://schemas.microsoft.com/office/drawing/2014/main" id="{8B777C94-DB93-9CE5-63C5-7A6AA46258CC}"/>
              </a:ext>
            </a:extLst>
          </p:cNvPr>
          <p:cNvSpPr>
            <a:spLocks noGrp="1"/>
          </p:cNvSpPr>
          <p:nvPr>
            <p:ph type="subTitle" idx="1"/>
          </p:nvPr>
        </p:nvSpPr>
        <p:spPr>
          <a:xfrm>
            <a:off x="565150" y="3748025"/>
            <a:ext cx="7423076" cy="1475177"/>
          </a:xfrm>
        </p:spPr>
        <p:txBody>
          <a:bodyPr>
            <a:noAutofit/>
          </a:bodyPr>
          <a:lstStyle/>
          <a:p>
            <a:r>
              <a:rPr lang="es-ES" sz="2800" dirty="0">
                <a:latin typeface="Calibri"/>
                <a:ea typeface="Calibri"/>
                <a:cs typeface="Calibri"/>
              </a:rPr>
              <a:t>Sentimos mucho no poder continuar algo que consideramos necesario para establecer colaboraciones entre los centros y su entorno</a:t>
            </a:r>
          </a:p>
        </p:txBody>
      </p:sp>
      <p:cxnSp>
        <p:nvCxnSpPr>
          <p:cNvPr id="13" name="Straight Connector 12">
            <a:extLst>
              <a:ext uri="{FF2B5EF4-FFF2-40B4-BE49-F238E27FC236}">
                <a16:creationId xmlns:a16="http://schemas.microsoft.com/office/drawing/2014/main" id="{EC392F51-F23E-E242-9750-A5B1F128E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6"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1290226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9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9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9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1F31B08-3480-08B3-D984-D8365E17D734}"/>
              </a:ext>
            </a:extLst>
          </p:cNvPr>
          <p:cNvSpPr>
            <a:spLocks noGrp="1"/>
          </p:cNvSpPr>
          <p:nvPr>
            <p:ph type="title"/>
          </p:nvPr>
        </p:nvSpPr>
        <p:spPr>
          <a:xfrm>
            <a:off x="565150" y="516890"/>
            <a:ext cx="7610544" cy="466344"/>
          </a:xfrm>
        </p:spPr>
        <p:txBody>
          <a:bodyPr>
            <a:normAutofit fontScale="90000"/>
          </a:bodyPr>
          <a:lstStyle/>
          <a:p>
            <a:r>
              <a:rPr lang="es-ES"/>
              <a:t>Escuela de voluntariado:</a:t>
            </a:r>
          </a:p>
        </p:txBody>
      </p:sp>
      <p:grpSp>
        <p:nvGrpSpPr>
          <p:cNvPr id="10" name="Group 9">
            <a:extLst>
              <a:ext uri="{FF2B5EF4-FFF2-40B4-BE49-F238E27FC236}">
                <a16:creationId xmlns:a16="http://schemas.microsoft.com/office/drawing/2014/main" id="{0A30B600-877F-7746-B57D-25C3B476F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1" name="Freeform 43">
              <a:extLst>
                <a:ext uri="{FF2B5EF4-FFF2-40B4-BE49-F238E27FC236}">
                  <a16:creationId xmlns:a16="http://schemas.microsoft.com/office/drawing/2014/main" id="{2C3F9BC4-CA61-1545-AFCA-2998DE0A8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44">
              <a:extLst>
                <a:ext uri="{FF2B5EF4-FFF2-40B4-BE49-F238E27FC236}">
                  <a16:creationId xmlns:a16="http://schemas.microsoft.com/office/drawing/2014/main" id="{6DF9667B-A221-FF48-BE03-0BCECE02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45">
              <a:extLst>
                <a:ext uri="{FF2B5EF4-FFF2-40B4-BE49-F238E27FC236}">
                  <a16:creationId xmlns:a16="http://schemas.microsoft.com/office/drawing/2014/main" id="{B043781C-7B99-5E41-ACB6-43554D9E34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6">
              <a:extLst>
                <a:ext uri="{FF2B5EF4-FFF2-40B4-BE49-F238E27FC236}">
                  <a16:creationId xmlns:a16="http://schemas.microsoft.com/office/drawing/2014/main" id="{24D64776-7D03-D04E-9D4F-4913424D1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7">
              <a:extLst>
                <a:ext uri="{FF2B5EF4-FFF2-40B4-BE49-F238E27FC236}">
                  <a16:creationId xmlns:a16="http://schemas.microsoft.com/office/drawing/2014/main" id="{84D49EAC-E325-E74E-9875-A5B09696F6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8">
              <a:extLst>
                <a:ext uri="{FF2B5EF4-FFF2-40B4-BE49-F238E27FC236}">
                  <a16:creationId xmlns:a16="http://schemas.microsoft.com/office/drawing/2014/main" id="{A82CBB5F-9CE4-9F41-828D-030FF74AB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BE2AC807-9FDE-674F-84BF-EC319D6832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 name="Imagen 20" descr="Tabla&#10;&#10;Descripción generada automáticamente">
            <a:extLst>
              <a:ext uri="{FF2B5EF4-FFF2-40B4-BE49-F238E27FC236}">
                <a16:creationId xmlns:a16="http://schemas.microsoft.com/office/drawing/2014/main" id="{44E946BF-D663-2D17-1F7D-BD9585E5B295}"/>
              </a:ext>
            </a:extLst>
          </p:cNvPr>
          <p:cNvPicPr>
            <a:picLocks noGrp="1" noChangeAspect="1"/>
          </p:cNvPicPr>
          <p:nvPr>
            <p:ph idx="1"/>
          </p:nvPr>
        </p:nvPicPr>
        <p:blipFill>
          <a:blip r:embed="rId2"/>
          <a:stretch>
            <a:fillRect/>
          </a:stretch>
        </p:blipFill>
        <p:spPr>
          <a:xfrm>
            <a:off x="1470441" y="1113536"/>
            <a:ext cx="5047733" cy="4932172"/>
          </a:xfrm>
        </p:spPr>
      </p:pic>
      <p:sp>
        <p:nvSpPr>
          <p:cNvPr id="7" name="Globo: flecha hacia abajo 6">
            <a:extLst>
              <a:ext uri="{FF2B5EF4-FFF2-40B4-BE49-F238E27FC236}">
                <a16:creationId xmlns:a16="http://schemas.microsoft.com/office/drawing/2014/main" id="{55D96619-1465-0D14-82CD-DE1D8D3110AD}"/>
              </a:ext>
            </a:extLst>
          </p:cNvPr>
          <p:cNvSpPr/>
          <p:nvPr/>
        </p:nvSpPr>
        <p:spPr>
          <a:xfrm rot="2040000">
            <a:off x="6166992" y="682623"/>
            <a:ext cx="3627120" cy="4886959"/>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a:t>LA INFORMACIÓN QUE VENDRÁ A CONTINUACIÓN SE HA EXTRAIDO DE ESTE RECURSO EXISTENTE EN EDUCARIOJA</a:t>
            </a:r>
          </a:p>
        </p:txBody>
      </p:sp>
    </p:spTree>
    <p:extLst>
      <p:ext uri="{BB962C8B-B14F-4D97-AF65-F5344CB8AC3E}">
        <p14:creationId xmlns:p14="http://schemas.microsoft.com/office/powerpoint/2010/main" val="342735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D85A8-DDE0-6957-9A18-293068BD14F7}"/>
              </a:ext>
            </a:extLst>
          </p:cNvPr>
          <p:cNvSpPr>
            <a:spLocks noGrp="1"/>
          </p:cNvSpPr>
          <p:nvPr>
            <p:ph type="title"/>
          </p:nvPr>
        </p:nvSpPr>
        <p:spPr>
          <a:xfrm>
            <a:off x="565150" y="293370"/>
            <a:ext cx="7681275" cy="1268984"/>
          </a:xfrm>
        </p:spPr>
        <p:txBody>
          <a:bodyPr>
            <a:normAutofit fontScale="90000"/>
          </a:bodyPr>
          <a:lstStyle/>
          <a:p>
            <a:r>
              <a:rPr lang="es-ES"/>
              <a:t>FIN DE LAS ACTIVIDADES DE LA ESCUELA DE VOLUNTARIADO:</a:t>
            </a:r>
          </a:p>
        </p:txBody>
      </p:sp>
      <p:sp>
        <p:nvSpPr>
          <p:cNvPr id="3" name="Marcador de contenido 2">
            <a:extLst>
              <a:ext uri="{FF2B5EF4-FFF2-40B4-BE49-F238E27FC236}">
                <a16:creationId xmlns:a16="http://schemas.microsoft.com/office/drawing/2014/main" id="{08B6AC27-CB3F-B436-1A40-EF682696EDD7}"/>
              </a:ext>
            </a:extLst>
          </p:cNvPr>
          <p:cNvSpPr>
            <a:spLocks noGrp="1"/>
          </p:cNvSpPr>
          <p:nvPr>
            <p:ph idx="1"/>
          </p:nvPr>
        </p:nvSpPr>
        <p:spPr>
          <a:xfrm>
            <a:off x="565150" y="1672336"/>
            <a:ext cx="8473755" cy="4292092"/>
          </a:xfrm>
        </p:spPr>
        <p:txBody>
          <a:bodyPr vert="horz" lIns="91440" tIns="45720" rIns="91440" bIns="45720" rtlCol="0" anchor="t">
            <a:noAutofit/>
          </a:bodyPr>
          <a:lstStyle/>
          <a:p>
            <a:pPr marL="0" indent="0" algn="just">
              <a:buNone/>
            </a:pPr>
            <a:r>
              <a:rPr lang="es-ES" sz="2000" b="1">
                <a:latin typeface="Calibri"/>
                <a:cs typeface="Calibri"/>
              </a:rPr>
              <a:t>El objetivo principal</a:t>
            </a:r>
            <a:r>
              <a:rPr lang="es-ES" sz="2000">
                <a:latin typeface="Calibri"/>
                <a:cs typeface="Calibri"/>
              </a:rPr>
              <a:t> es: fomentar una cultura de la solidaridad entre el alumnado del centro. </a:t>
            </a:r>
          </a:p>
          <a:p>
            <a:pPr marL="0" indent="0" algn="just">
              <a:buNone/>
            </a:pPr>
            <a:r>
              <a:rPr lang="es-ES" sz="2000" b="1">
                <a:latin typeface="Calibri"/>
                <a:cs typeface="Calibri"/>
              </a:rPr>
              <a:t>Los objetivos secundarios</a:t>
            </a:r>
            <a:r>
              <a:rPr lang="es-ES" sz="2000">
                <a:latin typeface="Calibri"/>
                <a:cs typeface="Calibri"/>
              </a:rPr>
              <a:t> que se persiguen con esta planificación son: </a:t>
            </a:r>
          </a:p>
          <a:p>
            <a:pPr marL="342900" indent="-342900" algn="just"/>
            <a:r>
              <a:rPr lang="es-ES" sz="2000">
                <a:latin typeface="Calibri"/>
                <a:cs typeface="Calibri"/>
              </a:rPr>
              <a:t>Estimular la participación de los alumnos en las actividades de su centro educativo y que puedan servir de formación para una posterior práctica en entidades relacionadas con el voluntariado. </a:t>
            </a:r>
          </a:p>
          <a:p>
            <a:pPr marL="342900" indent="-342900" algn="just"/>
            <a:r>
              <a:rPr lang="es-ES" sz="2000">
                <a:latin typeface="Calibri"/>
                <a:cs typeface="Calibri"/>
              </a:rPr>
              <a:t>Familiarizarse con la normativa que regula la figura del voluntariado.</a:t>
            </a:r>
          </a:p>
          <a:p>
            <a:pPr marL="342900" indent="-342900" algn="just"/>
            <a:r>
              <a:rPr lang="es-ES" sz="2000">
                <a:latin typeface="Calibri"/>
                <a:cs typeface="Calibri"/>
              </a:rPr>
              <a:t>Dar a conocer las distintas entidades que en el entorno más próximo pueden ofertar la colaboración en actividades de voluntariado. </a:t>
            </a:r>
          </a:p>
          <a:p>
            <a:pPr marL="342900" indent="-342900" algn="just"/>
            <a:r>
              <a:rPr lang="es-ES" sz="2000">
                <a:latin typeface="Calibri"/>
                <a:cs typeface="Calibri"/>
              </a:rPr>
              <a:t>Facilitar oportunidades para llevar a cabo el Servicio Comunitario que todo el alumnado de Educación Secundaria ha de realizar al acabar esta etapa educativa.</a:t>
            </a:r>
          </a:p>
        </p:txBody>
      </p:sp>
    </p:spTree>
    <p:extLst>
      <p:ext uri="{BB962C8B-B14F-4D97-AF65-F5344CB8AC3E}">
        <p14:creationId xmlns:p14="http://schemas.microsoft.com/office/powerpoint/2010/main" val="156328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D85A8-DDE0-6957-9A18-293068BD14F7}"/>
              </a:ext>
            </a:extLst>
          </p:cNvPr>
          <p:cNvSpPr>
            <a:spLocks noGrp="1"/>
          </p:cNvSpPr>
          <p:nvPr>
            <p:ph type="title"/>
          </p:nvPr>
        </p:nvSpPr>
        <p:spPr>
          <a:xfrm>
            <a:off x="565150" y="293370"/>
            <a:ext cx="7335835" cy="659384"/>
          </a:xfrm>
        </p:spPr>
        <p:txBody>
          <a:bodyPr>
            <a:normAutofit/>
          </a:bodyPr>
          <a:lstStyle/>
          <a:p>
            <a:r>
              <a:rPr lang="es-ES" sz="2800"/>
              <a:t>¿Cómo empezamos?</a:t>
            </a:r>
            <a:endParaRPr lang="es-ES"/>
          </a:p>
        </p:txBody>
      </p:sp>
      <p:sp>
        <p:nvSpPr>
          <p:cNvPr id="3" name="Marcador de contenido 2">
            <a:extLst>
              <a:ext uri="{FF2B5EF4-FFF2-40B4-BE49-F238E27FC236}">
                <a16:creationId xmlns:a16="http://schemas.microsoft.com/office/drawing/2014/main" id="{08B6AC27-CB3F-B436-1A40-EF682696EDD7}"/>
              </a:ext>
            </a:extLst>
          </p:cNvPr>
          <p:cNvSpPr>
            <a:spLocks noGrp="1"/>
          </p:cNvSpPr>
          <p:nvPr>
            <p:ph idx="1"/>
          </p:nvPr>
        </p:nvSpPr>
        <p:spPr>
          <a:xfrm>
            <a:off x="402590" y="1560576"/>
            <a:ext cx="8626155" cy="4302252"/>
          </a:xfrm>
        </p:spPr>
        <p:txBody>
          <a:bodyPr vert="horz" lIns="91440" tIns="45720" rIns="91440" bIns="45720" rtlCol="0" anchor="t">
            <a:noAutofit/>
          </a:bodyPr>
          <a:lstStyle/>
          <a:p>
            <a:pPr marL="0" indent="0" algn="just">
              <a:buNone/>
            </a:pPr>
            <a:r>
              <a:rPr lang="es-ES" dirty="0">
                <a:latin typeface="Calibri"/>
                <a:cs typeface="Arial"/>
              </a:rPr>
              <a:t>No es impositivo, pero sí aconsejable. </a:t>
            </a:r>
            <a:endParaRPr lang="es-ES" dirty="0">
              <a:latin typeface="Calibri"/>
              <a:cs typeface="Calibri"/>
            </a:endParaRPr>
          </a:p>
          <a:p>
            <a:pPr marL="0" indent="0" algn="just">
              <a:buNone/>
            </a:pPr>
            <a:r>
              <a:rPr lang="es-ES" dirty="0">
                <a:latin typeface="Calibri"/>
                <a:cs typeface="Arial"/>
              </a:rPr>
              <a:t>El primer paso: </a:t>
            </a:r>
            <a:r>
              <a:rPr lang="es-ES" b="1" dirty="0">
                <a:latin typeface="Calibri"/>
                <a:cs typeface="Arial"/>
              </a:rPr>
              <a:t>leer la guía completa</a:t>
            </a:r>
            <a:r>
              <a:rPr lang="es-ES" dirty="0">
                <a:latin typeface="Calibri"/>
                <a:cs typeface="Arial"/>
              </a:rPr>
              <a:t>, independientemente del curso en el que se vayan a realizar las actividades de voluntariado. </a:t>
            </a:r>
            <a:endParaRPr lang="es-ES" dirty="0">
              <a:latin typeface="Calibri"/>
              <a:cs typeface="Calibri"/>
            </a:endParaRPr>
          </a:p>
          <a:p>
            <a:pPr marL="0" indent="0" algn="just">
              <a:buNone/>
            </a:pPr>
            <a:r>
              <a:rPr lang="es-ES" dirty="0">
                <a:latin typeface="Calibri"/>
                <a:cs typeface="Arial"/>
              </a:rPr>
              <a:t>La visión general de “Escuela de voluntariado” puede ayudarnos muchísimo en saber qué es lo que se pretende y qué es lo que podemos hacer. </a:t>
            </a:r>
            <a:endParaRPr lang="es-ES" dirty="0">
              <a:latin typeface="Calibri"/>
              <a:cs typeface="Calibri"/>
            </a:endParaRPr>
          </a:p>
          <a:p>
            <a:pPr marL="0" indent="0" algn="just">
              <a:buNone/>
            </a:pPr>
            <a:r>
              <a:rPr lang="es-ES" dirty="0">
                <a:latin typeface="Calibri"/>
                <a:cs typeface="Arial"/>
              </a:rPr>
              <a:t>Si esta guía te parece incompleta o no te convence, también puedes ver el </a:t>
            </a:r>
            <a:r>
              <a:rPr lang="es-ES" dirty="0">
                <a:latin typeface="Calibri"/>
                <a:cs typeface="Arial"/>
                <a:hlinkClick r:id="rId2"/>
              </a:rPr>
              <a:t>MANUAL DE GESTIÓN DEL VOLUNTARIADO</a:t>
            </a:r>
            <a:r>
              <a:rPr lang="es-ES" dirty="0">
                <a:latin typeface="Calibri"/>
                <a:cs typeface="Arial"/>
              </a:rPr>
              <a:t> publicado por L a Caixa, entidad con mucha experiencia y recorrido en actividades de voluntariado.</a:t>
            </a:r>
            <a:endParaRPr lang="es-ES" dirty="0">
              <a:latin typeface="Calibri"/>
              <a:cs typeface="Calibri"/>
            </a:endParaRPr>
          </a:p>
        </p:txBody>
      </p:sp>
    </p:spTree>
    <p:extLst>
      <p:ext uri="{BB962C8B-B14F-4D97-AF65-F5344CB8AC3E}">
        <p14:creationId xmlns:p14="http://schemas.microsoft.com/office/powerpoint/2010/main" val="388331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D85A8-DDE0-6957-9A18-293068BD14F7}"/>
              </a:ext>
            </a:extLst>
          </p:cNvPr>
          <p:cNvSpPr>
            <a:spLocks noGrp="1"/>
          </p:cNvSpPr>
          <p:nvPr>
            <p:ph type="title"/>
          </p:nvPr>
        </p:nvSpPr>
        <p:spPr>
          <a:xfrm>
            <a:off x="565150" y="293370"/>
            <a:ext cx="7335835" cy="659384"/>
          </a:xfrm>
        </p:spPr>
        <p:txBody>
          <a:bodyPr>
            <a:normAutofit/>
          </a:bodyPr>
          <a:lstStyle/>
          <a:p>
            <a:r>
              <a:rPr lang="es-ES" sz="2800"/>
              <a:t>Trabajo bajo un Plan de voluntariado.</a:t>
            </a:r>
            <a:endParaRPr lang="es-ES"/>
          </a:p>
        </p:txBody>
      </p:sp>
      <p:sp>
        <p:nvSpPr>
          <p:cNvPr id="3" name="Marcador de contenido 2">
            <a:extLst>
              <a:ext uri="{FF2B5EF4-FFF2-40B4-BE49-F238E27FC236}">
                <a16:creationId xmlns:a16="http://schemas.microsoft.com/office/drawing/2014/main" id="{08B6AC27-CB3F-B436-1A40-EF682696EDD7}"/>
              </a:ext>
            </a:extLst>
          </p:cNvPr>
          <p:cNvSpPr>
            <a:spLocks noGrp="1"/>
          </p:cNvSpPr>
          <p:nvPr>
            <p:ph idx="1"/>
          </p:nvPr>
        </p:nvSpPr>
        <p:spPr>
          <a:xfrm>
            <a:off x="402590" y="1560576"/>
            <a:ext cx="8626155" cy="4302252"/>
          </a:xfrm>
        </p:spPr>
        <p:txBody>
          <a:bodyPr vert="horz" lIns="91440" tIns="45720" rIns="91440" bIns="45720" rtlCol="0" anchor="t">
            <a:noAutofit/>
          </a:bodyPr>
          <a:lstStyle/>
          <a:p>
            <a:pPr marL="0" indent="0" algn="just">
              <a:buNone/>
            </a:pPr>
            <a:r>
              <a:rPr lang="es-ES" sz="2800" dirty="0">
                <a:latin typeface="Calibri"/>
                <a:cs typeface="Calibri"/>
              </a:rPr>
              <a:t>El desarrollo de las actividades prácticas que se van a proponer para cada uno de los cursos de la E.S.O. se debería plantear como si dichas actividades se realizasen bajo el paraguas de una organización encargada de la prestación de voluntariado social. Por eso se propone la creación de una "</a:t>
            </a:r>
            <a:r>
              <a:rPr lang="es-ES" sz="2800" b="1" dirty="0">
                <a:latin typeface="Calibri"/>
                <a:cs typeface="Calibri"/>
              </a:rPr>
              <a:t>organización virtual</a:t>
            </a:r>
            <a:r>
              <a:rPr lang="es-ES" sz="2800" dirty="0">
                <a:latin typeface="Calibri"/>
                <a:cs typeface="Calibri"/>
              </a:rPr>
              <a:t>" en cada grupo.</a:t>
            </a:r>
            <a:endParaRPr lang="es-ES" sz="2800" dirty="0">
              <a:latin typeface="Neue Haas Grotesk Text Pro"/>
              <a:cs typeface="Calibri"/>
            </a:endParaRPr>
          </a:p>
          <a:p>
            <a:pPr marL="0" indent="0" algn="just">
              <a:buNone/>
            </a:pPr>
            <a:endParaRPr lang="es-ES" sz="2800">
              <a:latin typeface="Calibri"/>
              <a:cs typeface="Calibri"/>
            </a:endParaRPr>
          </a:p>
          <a:p>
            <a:pPr marL="0" indent="0" algn="just">
              <a:buNone/>
            </a:pPr>
            <a:r>
              <a:rPr lang="es-ES" sz="2800" dirty="0">
                <a:latin typeface="Calibri"/>
                <a:cs typeface="Calibri"/>
              </a:rPr>
              <a:t>La idea básica es ir adelantando al alumnado cómo funcionan las distintas entidades de voluntariado social.</a:t>
            </a:r>
            <a:endParaRPr lang="es-ES" sz="2800" dirty="0">
              <a:cs typeface="Calibri"/>
            </a:endParaRPr>
          </a:p>
        </p:txBody>
      </p:sp>
    </p:spTree>
    <p:extLst>
      <p:ext uri="{BB962C8B-B14F-4D97-AF65-F5344CB8AC3E}">
        <p14:creationId xmlns:p14="http://schemas.microsoft.com/office/powerpoint/2010/main" val="48742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EBA56-0856-A4B2-72D6-E4091F9E1A63}"/>
              </a:ext>
            </a:extLst>
          </p:cNvPr>
          <p:cNvSpPr>
            <a:spLocks noGrp="1"/>
          </p:cNvSpPr>
          <p:nvPr>
            <p:ph type="ctrTitle"/>
          </p:nvPr>
        </p:nvSpPr>
        <p:spPr>
          <a:xfrm>
            <a:off x="565150" y="199374"/>
            <a:ext cx="5066001" cy="2866405"/>
          </a:xfrm>
        </p:spPr>
        <p:txBody>
          <a:bodyPr/>
          <a:lstStyle/>
          <a:p>
            <a:r>
              <a:rPr lang="es-ES"/>
              <a:t>Propuesta de calendario</a:t>
            </a:r>
          </a:p>
        </p:txBody>
      </p:sp>
      <p:sp>
        <p:nvSpPr>
          <p:cNvPr id="3" name="Subtítulo 2">
            <a:extLst>
              <a:ext uri="{FF2B5EF4-FFF2-40B4-BE49-F238E27FC236}">
                <a16:creationId xmlns:a16="http://schemas.microsoft.com/office/drawing/2014/main" id="{99C98236-1627-A833-465C-C43244DCAA6C}"/>
              </a:ext>
            </a:extLst>
          </p:cNvPr>
          <p:cNvSpPr>
            <a:spLocks noGrp="1"/>
          </p:cNvSpPr>
          <p:nvPr>
            <p:ph type="subTitle" idx="1"/>
          </p:nvPr>
        </p:nvSpPr>
        <p:spPr>
          <a:xfrm>
            <a:off x="595630" y="3226599"/>
            <a:ext cx="5066001" cy="723337"/>
          </a:xfrm>
        </p:spPr>
        <p:txBody>
          <a:bodyPr/>
          <a:lstStyle/>
          <a:p>
            <a:r>
              <a:rPr lang="es-ES"/>
              <a:t>En cada curso se proponen tres tipos de actuaciones</a:t>
            </a:r>
          </a:p>
        </p:txBody>
      </p:sp>
      <p:sp>
        <p:nvSpPr>
          <p:cNvPr id="5" name="Subtítulo 2">
            <a:extLst>
              <a:ext uri="{FF2B5EF4-FFF2-40B4-BE49-F238E27FC236}">
                <a16:creationId xmlns:a16="http://schemas.microsoft.com/office/drawing/2014/main" id="{F3167865-87E2-FB1A-426D-4C76A7F006CD}"/>
              </a:ext>
            </a:extLst>
          </p:cNvPr>
          <p:cNvSpPr txBox="1">
            <a:spLocks/>
          </p:cNvSpPr>
          <p:nvPr/>
        </p:nvSpPr>
        <p:spPr>
          <a:xfrm>
            <a:off x="595630" y="4171479"/>
            <a:ext cx="6007615" cy="1871417"/>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900"/>
              </a:spcBef>
              <a:buFont typeface="Arial" panose="020B0604020202020204" pitchFamily="34" charset="0"/>
              <a:buNone/>
              <a:defRPr sz="2000" b="0" i="0" kern="1200">
                <a:solidFill>
                  <a:schemeClr val="tx1"/>
                </a:solidFill>
                <a:latin typeface="+mn-lt"/>
                <a:ea typeface="+mn-ea"/>
                <a:cs typeface="+mn-cs"/>
              </a:defRPr>
            </a:lvl1pPr>
            <a:lvl2pPr marL="457200" indent="0" algn="ctr" defTabSz="914400" rtl="0" eaLnBrk="1" latinLnBrk="0" hangingPunct="1">
              <a:lnSpc>
                <a:spcPct val="100000"/>
              </a:lnSpc>
              <a:spcBef>
                <a:spcPts val="9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100000"/>
              </a:lnSpc>
              <a:spcBef>
                <a:spcPts val="9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100000"/>
              </a:lnSpc>
              <a:spcBef>
                <a:spcPts val="9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100000"/>
              </a:lnSpc>
              <a:spcBef>
                <a:spcPts val="9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AutoNum type="alphaLcParenR"/>
            </a:pPr>
            <a:r>
              <a:rPr lang="es-ES" dirty="0"/>
              <a:t>Actividades informativas</a:t>
            </a:r>
          </a:p>
          <a:p>
            <a:pPr marL="457200" indent="-457200">
              <a:buAutoNum type="alphaLcParenR"/>
            </a:pPr>
            <a:r>
              <a:rPr lang="es-ES" dirty="0"/>
              <a:t>Actividades de prácticas de voluntariado</a:t>
            </a:r>
          </a:p>
          <a:p>
            <a:pPr marL="457200" indent="-457200">
              <a:buAutoNum type="alphaLcParenR"/>
            </a:pPr>
            <a:r>
              <a:rPr lang="es-ES" dirty="0"/>
              <a:t>Conocimiento de entidades de voluntariado</a:t>
            </a:r>
          </a:p>
          <a:p>
            <a:pPr marL="457200" indent="-457200">
              <a:buAutoNum type="alphaLcParenR"/>
            </a:pPr>
            <a:endParaRPr lang="es-ES"/>
          </a:p>
        </p:txBody>
      </p:sp>
    </p:spTree>
    <p:extLst>
      <p:ext uri="{BB962C8B-B14F-4D97-AF65-F5344CB8AC3E}">
        <p14:creationId xmlns:p14="http://schemas.microsoft.com/office/powerpoint/2010/main" val="21464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descr="Tabla&#10;&#10;Descripción generada automáticamente">
            <a:extLst>
              <a:ext uri="{FF2B5EF4-FFF2-40B4-BE49-F238E27FC236}">
                <a16:creationId xmlns:a16="http://schemas.microsoft.com/office/drawing/2014/main" id="{6A9E43D3-461A-CED5-4F18-39A91AE46C04}"/>
              </a:ext>
            </a:extLst>
          </p:cNvPr>
          <p:cNvPicPr>
            <a:picLocks noGrp="1" noChangeAspect="1"/>
          </p:cNvPicPr>
          <p:nvPr>
            <p:ph idx="1"/>
          </p:nvPr>
        </p:nvPicPr>
        <p:blipFill>
          <a:blip r:embed="rId2"/>
          <a:stretch>
            <a:fillRect/>
          </a:stretch>
        </p:blipFill>
        <p:spPr>
          <a:xfrm>
            <a:off x="409399" y="-34544"/>
            <a:ext cx="6458617" cy="5917692"/>
          </a:xfrm>
        </p:spPr>
      </p:pic>
      <p:pic>
        <p:nvPicPr>
          <p:cNvPr id="5" name="Imagen 5" descr="Tabla&#10;&#10;Descripción generada automáticamente">
            <a:extLst>
              <a:ext uri="{FF2B5EF4-FFF2-40B4-BE49-F238E27FC236}">
                <a16:creationId xmlns:a16="http://schemas.microsoft.com/office/drawing/2014/main" id="{93B76D05-E3DB-88AF-AB70-8EA76ED717B0}"/>
              </a:ext>
            </a:extLst>
          </p:cNvPr>
          <p:cNvPicPr>
            <a:picLocks noChangeAspect="1"/>
          </p:cNvPicPr>
          <p:nvPr/>
        </p:nvPicPr>
        <p:blipFill>
          <a:blip r:embed="rId3"/>
          <a:stretch>
            <a:fillRect/>
          </a:stretch>
        </p:blipFill>
        <p:spPr>
          <a:xfrm>
            <a:off x="518160" y="5835462"/>
            <a:ext cx="6309360" cy="978275"/>
          </a:xfrm>
          <a:prstGeom prst="rect">
            <a:avLst/>
          </a:prstGeom>
        </p:spPr>
      </p:pic>
    </p:spTree>
    <p:extLst>
      <p:ext uri="{BB962C8B-B14F-4D97-AF65-F5344CB8AC3E}">
        <p14:creationId xmlns:p14="http://schemas.microsoft.com/office/powerpoint/2010/main" val="3868315106"/>
      </p:ext>
    </p:extLst>
  </p:cSld>
  <p:clrMapOvr>
    <a:masterClrMapping/>
  </p:clrMapOvr>
</p:sld>
</file>

<file path=ppt/theme/theme1.xml><?xml version="1.0" encoding="utf-8"?>
<a:theme xmlns:a="http://schemas.openxmlformats.org/drawingml/2006/main" name="PunchcardVTI">
  <a:themeElements>
    <a:clrScheme name="AnalogousFromDarkSeedLeftStep">
      <a:dk1>
        <a:srgbClr val="000000"/>
      </a:dk1>
      <a:lt1>
        <a:srgbClr val="FFFFFF"/>
      </a:lt1>
      <a:dk2>
        <a:srgbClr val="3C3122"/>
      </a:dk2>
      <a:lt2>
        <a:srgbClr val="E7E2E8"/>
      </a:lt2>
      <a:accent1>
        <a:srgbClr val="51B73F"/>
      </a:accent1>
      <a:accent2>
        <a:srgbClr val="79B032"/>
      </a:accent2>
      <a:accent3>
        <a:srgbClr val="A4A639"/>
      </a:accent3>
      <a:accent4>
        <a:srgbClr val="B88334"/>
      </a:accent4>
      <a:accent5>
        <a:srgbClr val="CA5E46"/>
      </a:accent5>
      <a:accent6>
        <a:srgbClr val="B83453"/>
      </a:accent6>
      <a:hlink>
        <a:srgbClr val="BF6B3F"/>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TF10001119</Template>
  <Application>Microsoft Office PowerPoint</Application>
  <PresentationFormat>Panorámica</PresentationFormat>
  <Slides>33</Slides>
  <Notes>1</Notes>
  <HiddenSlides>0</HiddenSlide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PunchcardVTI</vt:lpstr>
      <vt:lpstr>ApS, Servicio Comunitario y Escuela de Voluntariado: </vt:lpstr>
      <vt:lpstr>ESCUELA VOLUNTARIADO VS. SERVICIO COMUNITARIO</vt:lpstr>
      <vt:lpstr>¿Dónde buscar información?</vt:lpstr>
      <vt:lpstr>Escuela de voluntariado:</vt:lpstr>
      <vt:lpstr>FIN DE LAS ACTIVIDADES DE LA ESCUELA DE VOLUNTARIADO:</vt:lpstr>
      <vt:lpstr>¿Cómo empezamos?</vt:lpstr>
      <vt:lpstr>Trabajo bajo un Plan de voluntariado.</vt:lpstr>
      <vt:lpstr>Propuesta de calendario</vt:lpstr>
      <vt:lpstr>Presentación de PowerPoint</vt:lpstr>
      <vt:lpstr>Presentación de PowerPoint</vt:lpstr>
      <vt:lpstr>Presentación de PowerPoint</vt:lpstr>
      <vt:lpstr>ALGUNOS DATOS SOBRE ESCUELA DE VOLUNTARIADO (5 DE JUNIO 2023, RACIMA):</vt:lpstr>
      <vt:lpstr>SERVICIO COMUNITARIO</vt:lpstr>
      <vt:lpstr>¿Dónde buscar información?</vt:lpstr>
      <vt:lpstr>¿Dónde buscar información?</vt:lpstr>
      <vt:lpstr>Algunos datos sobre matrícula curso 2022/2023   (5 de junio 2023 Racima)</vt:lpstr>
      <vt:lpstr>Algunos datos sobre matrícula curso 2022/2023   (5 de junio 2023 Racima)</vt:lpstr>
      <vt:lpstr>Presentación de PowerPoint</vt:lpstr>
      <vt:lpstr>Presentación de PowerPoint</vt:lpstr>
      <vt:lpstr>MATERIAS Y SERVICIO COMUNITARIO</vt:lpstr>
      <vt:lpstr>MATERIAS Y SERVICIO COMUNITARIO</vt:lpstr>
      <vt:lpstr>Posibles Servicios comunitarios</vt:lpstr>
      <vt:lpstr>Posibles Servicios comunitarios</vt:lpstr>
      <vt:lpstr>Posibles Servicios comunitarios</vt:lpstr>
      <vt:lpstr>MATERIAS Y SERVICIO COMUNITARIO</vt:lpstr>
      <vt:lpstr>MATERIAS Y SERVICIO COMUNITARIO</vt:lpstr>
      <vt:lpstr>Posibles Servicios comunitarios</vt:lpstr>
      <vt:lpstr>Ejemplos de Servicios comunitarios:</vt:lpstr>
      <vt:lpstr>Organización (en el centro educativo):</vt:lpstr>
      <vt:lpstr>Organización (asociaciones y otros):</vt:lpstr>
      <vt:lpstr>Posibles asociaciones:</vt:lpstr>
      <vt:lpstr>Presentación de PowerPoint</vt:lpstr>
      <vt:lpstr>MUCHAS GRACIAS POR LA ATENCIÓN PRESTADA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revision>350</cp:revision>
  <dcterms:created xsi:type="dcterms:W3CDTF">2023-06-05T11:25:01Z</dcterms:created>
  <dcterms:modified xsi:type="dcterms:W3CDTF">2023-06-06T06:48:19Z</dcterms:modified>
</cp:coreProperties>
</file>